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bf5300c038842b7" /><Relationship Type="http://schemas.openxmlformats.org/officeDocument/2006/relationships/extended-properties" Target="/docProps/app.xml" Id="R6f8b0ae809af4637" /><Relationship Type="http://schemas.openxmlformats.org/officeDocument/2006/relationships/officeDocument" Target="/ppt/presentation.xml" Id="R332b38e0aa2d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fbe4351954c25"/>
  </p:sldMasterIdLst>
  <p:notesMasterIdLst>
    <p:notesMasterId xmlns:r="http://schemas.openxmlformats.org/officeDocument/2006/relationships" r:id="Re3ae67ee99834f02"/>
  </p:notesMasterIdLst>
  <p:sldIdLst>
    <p:sldId xmlns:r="http://schemas.openxmlformats.org/officeDocument/2006/relationships" id="256" r:id="R9455da1465384e27"/>
    <p:sldId xmlns:r="http://schemas.openxmlformats.org/officeDocument/2006/relationships" id="257" r:id="R66640a15d8a54916"/>
    <p:sldId xmlns:r="http://schemas.openxmlformats.org/officeDocument/2006/relationships" id="258" r:id="R48e61cc521fd4a78"/>
    <p:sldId xmlns:r="http://schemas.openxmlformats.org/officeDocument/2006/relationships" id="259" r:id="Rb972403415d64ac2"/>
    <p:sldId xmlns:r="http://schemas.openxmlformats.org/officeDocument/2006/relationships" id="260" r:id="R7b8d3f28857b401c"/>
    <p:sldId xmlns:r="http://schemas.openxmlformats.org/officeDocument/2006/relationships" id="261" r:id="Re96b13b5539e4cfc"/>
    <p:sldId xmlns:r="http://schemas.openxmlformats.org/officeDocument/2006/relationships" id="262" r:id="R559cbf562aa04933"/>
    <p:sldId xmlns:r="http://schemas.openxmlformats.org/officeDocument/2006/relationships" id="263" r:id="R9cacd0783f234eb8"/>
    <p:sldId xmlns:r="http://schemas.openxmlformats.org/officeDocument/2006/relationships" id="264" r:id="R1b410646d3c14a91"/>
    <p:sldId xmlns:r="http://schemas.openxmlformats.org/officeDocument/2006/relationships" id="265" r:id="Rf8079347b2354533"/>
    <p:sldId xmlns:r="http://schemas.openxmlformats.org/officeDocument/2006/relationships" id="266" r:id="R208cdf03542e428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a44fa922350419f" /><Relationship Type="http://schemas.openxmlformats.org/officeDocument/2006/relationships/slideMaster" Target="/ppt/slideMasters/slideMaster1.xml" Id="R326fbe4351954c25" /><Relationship Type="http://schemas.openxmlformats.org/officeDocument/2006/relationships/notesMaster" Target="/ppt/notesMasters/notesMaster1.xml" Id="Re3ae67ee99834f02" /><Relationship Type="http://schemas.openxmlformats.org/officeDocument/2006/relationships/presProps" Target="/ppt/presProps.xml" Id="R62323d7f7352492f" /><Relationship Type="http://schemas.openxmlformats.org/officeDocument/2006/relationships/viewProps" Target="/ppt/viewProps.xml" Id="R064546b65d1e48d3" /><Relationship Type="http://schemas.openxmlformats.org/officeDocument/2006/relationships/tableStyles" Target="/ppt/tableStyles.xml" Id="R4ccedb06ade24c1c" /><Relationship Type="http://schemas.openxmlformats.org/officeDocument/2006/relationships/slide" Target="/ppt/slides/slide1.xml" Id="R9455da1465384e27" /><Relationship Type="http://schemas.openxmlformats.org/officeDocument/2006/relationships/slide" Target="/ppt/slides/slide2.xml" Id="R66640a15d8a54916" /><Relationship Type="http://schemas.openxmlformats.org/officeDocument/2006/relationships/slide" Target="/ppt/slides/slide3.xml" Id="R48e61cc521fd4a78" /><Relationship Type="http://schemas.openxmlformats.org/officeDocument/2006/relationships/slide" Target="/ppt/slides/slide4.xml" Id="Rb972403415d64ac2" /><Relationship Type="http://schemas.openxmlformats.org/officeDocument/2006/relationships/slide" Target="/ppt/slides/slide5.xml" Id="R7b8d3f28857b401c" /><Relationship Type="http://schemas.openxmlformats.org/officeDocument/2006/relationships/slide" Target="/ppt/slides/slide6.xml" Id="Re96b13b5539e4cfc" /><Relationship Type="http://schemas.openxmlformats.org/officeDocument/2006/relationships/slide" Target="/ppt/slides/slide7.xml" Id="R559cbf562aa04933" /><Relationship Type="http://schemas.openxmlformats.org/officeDocument/2006/relationships/slide" Target="/ppt/slides/slide8.xml" Id="R9cacd0783f234eb8" /><Relationship Type="http://schemas.openxmlformats.org/officeDocument/2006/relationships/slide" Target="/ppt/slides/slide9.xml" Id="R1b410646d3c14a91" /><Relationship Type="http://schemas.openxmlformats.org/officeDocument/2006/relationships/slide" Target="/ppt/slides/slide10.xml" Id="Rf8079347b2354533" /><Relationship Type="http://schemas.openxmlformats.org/officeDocument/2006/relationships/slide" Target="/ppt/slides/slide11.xml" Id="R208cdf03542e428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8aeb58570af45c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fb405f2bf5e4c57" /><Relationship Type="http://schemas.openxmlformats.org/officeDocument/2006/relationships/notesMaster" Target="/ppt/notesMasters/notesMaster1.xml" Id="Rd895eae932ed4cf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e4a73fcacb047db" /><Relationship Type="http://schemas.openxmlformats.org/officeDocument/2006/relationships/notesMaster" Target="/ppt/notesMasters/notesMaster1.xml" Id="R940c76c6d936406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ff518c823aa4e34" /><Relationship Type="http://schemas.openxmlformats.org/officeDocument/2006/relationships/notesMaster" Target="/ppt/notesMasters/notesMaster1.xml" Id="R82f045c3cd9546c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abdaecb013f42e0" /><Relationship Type="http://schemas.openxmlformats.org/officeDocument/2006/relationships/notesMaster" Target="/ppt/notesMasters/notesMaster1.xml" Id="R398f1f61d05b418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f6461c7bdef4e39" /><Relationship Type="http://schemas.openxmlformats.org/officeDocument/2006/relationships/notesMaster" Target="/ppt/notesMasters/notesMaster1.xml" Id="R80666a074c1c4b1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1a38ad26b614e28" /><Relationship Type="http://schemas.openxmlformats.org/officeDocument/2006/relationships/notesMaster" Target="/ppt/notesMasters/notesMaster1.xml" Id="R05bad308d3e34ee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7f8b38479a344eb" /><Relationship Type="http://schemas.openxmlformats.org/officeDocument/2006/relationships/notesMaster" Target="/ppt/notesMasters/notesMaster1.xml" Id="Rea339a70ac2c48e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220b49f39aa4835" /><Relationship Type="http://schemas.openxmlformats.org/officeDocument/2006/relationships/notesMaster" Target="/ppt/notesMasters/notesMaster1.xml" Id="Rd8081239fa0341b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85e1d095f2a4069" /><Relationship Type="http://schemas.openxmlformats.org/officeDocument/2006/relationships/notesMaster" Target="/ppt/notesMasters/notesMaster1.xml" Id="Rd11853c157b744d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a471d97c8f141ef" /><Relationship Type="http://schemas.openxmlformats.org/officeDocument/2006/relationships/notesMaster" Target="/ppt/notesMasters/notesMaster1.xml" Id="R9071560c883e468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dccc3256fc84b92" /><Relationship Type="http://schemas.openxmlformats.org/officeDocument/2006/relationships/notesMaster" Target="/ppt/notesMasters/notesMaster1.xml" Id="Rf558aeb94202429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3a33e57574d8f" /></Relationships>
</file>

<file path=ppt/slideLayouts/slideLayout1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f6f0193bb2f4839" /><Relationship Type="http://schemas.openxmlformats.org/officeDocument/2006/relationships/slideLayout" Target="/ppt/slideLayouts/slideLayout1.xml" Id="R6e147a58b4b9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47a58b4b944ed"/>
  </p:sldLayoutIdLst>
  <p:txStyles>
    <p:titleStyle>
      <a:lvl1pPr xmlns:a="http://schemas.openxmlformats.org/drawingml/2006/main" algn="ctr"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>
        <a:spcBef>
          <a:spcPts val="0"/>
        </a:spcBef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>
        <a:spcBef>
          <a:spcPts val="0"/>
        </a:spcBef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spcBef>
          <a:spcPts val="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spcBef>
          <a:spcPts val="0"/>
        </a:spcBef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spcBef>
          <a:spcPts val="0"/>
        </a:spcBef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b981e90344e87" /><Relationship Type="http://schemas.openxmlformats.org/officeDocument/2006/relationships/image" Target="/ppt/media/image.png" Id="Raa772e936bf24d5c" /><Relationship Type="http://schemas.openxmlformats.org/officeDocument/2006/relationships/image" Target="/ppt/media/image2.png" Id="Ra4405899c51d43be" /><Relationship Type="http://schemas.openxmlformats.org/officeDocument/2006/relationships/image" Target="/ppt/media/image3.png" Id="R66cc5cf7b5484f5f" /><Relationship Type="http://schemas.openxmlformats.org/officeDocument/2006/relationships/notesSlide" Target="/ppt/notesSlides/notesSlide1.xml" Id="R2ede9fa01bac416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8753bd6b4e8c" /><Relationship Type="http://schemas.openxmlformats.org/officeDocument/2006/relationships/image" Target="/ppt/media/image20.png" Id="R699cfd55477f4e48" /><Relationship Type="http://schemas.openxmlformats.org/officeDocument/2006/relationships/notesSlide" Target="/ppt/notesSlides/notesSlide10.xml" Id="R9aeb593a684641f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226e46774218" /><Relationship Type="http://schemas.openxmlformats.org/officeDocument/2006/relationships/image" Target="/ppt/media/image21.png" Id="R49ace5d5bf324c27" /><Relationship Type="http://schemas.openxmlformats.org/officeDocument/2006/relationships/image" Target="/ppt/media/image22.png" Id="R97c80bec22664367" /><Relationship Type="http://schemas.openxmlformats.org/officeDocument/2006/relationships/image" Target="/ppt/media/image23.png" Id="Rd9bbbbdcb49b4e6f" /><Relationship Type="http://schemas.openxmlformats.org/officeDocument/2006/relationships/notesSlide" Target="/ppt/notesSlides/notesSlide11.xml" Id="Ref24e09c9586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1a1a90a744c63" /><Relationship Type="http://schemas.openxmlformats.org/officeDocument/2006/relationships/image" Target="/ppt/media/image4.png" Id="R1ffa9a46489643bb" /><Relationship Type="http://schemas.openxmlformats.org/officeDocument/2006/relationships/image" Target="/ppt/media/image5.png" Id="Rf4366ad092e04689" /><Relationship Type="http://schemas.openxmlformats.org/officeDocument/2006/relationships/notesSlide" Target="/ppt/notesSlides/notesSlide2.xml" Id="R44e71f6e7c46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8597b7824215" /><Relationship Type="http://schemas.openxmlformats.org/officeDocument/2006/relationships/image" Target="/ppt/media/image6.png" Id="Rf388f1d04f6d4d03" /><Relationship Type="http://schemas.openxmlformats.org/officeDocument/2006/relationships/image" Target="/ppt/media/image7.png" Id="R64e1e9a4943c40e9" /><Relationship Type="http://schemas.openxmlformats.org/officeDocument/2006/relationships/image" Target="/ppt/media/image8.png" Id="Rf82b195c24f34339" /><Relationship Type="http://schemas.openxmlformats.org/officeDocument/2006/relationships/notesSlide" Target="/ppt/notesSlides/notesSlide3.xml" Id="R4c4d9ae22b33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30e6d01ad4009" /><Relationship Type="http://schemas.openxmlformats.org/officeDocument/2006/relationships/image" Target="/ppt/media/image9.png" Id="R1b99670bd2224bd5" /><Relationship Type="http://schemas.openxmlformats.org/officeDocument/2006/relationships/image" Target="/ppt/media/image10.png" Id="Rdce8db9830ee45f0" /><Relationship Type="http://schemas.openxmlformats.org/officeDocument/2006/relationships/notesSlide" Target="/ppt/notesSlides/notesSlide4.xml" Id="R68bab7b51e0a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7c21dd9e4a8f" /><Relationship Type="http://schemas.openxmlformats.org/officeDocument/2006/relationships/image" Target="/ppt/media/image11.png" Id="Rdd0dcfa34c1940e8" /><Relationship Type="http://schemas.openxmlformats.org/officeDocument/2006/relationships/notesSlide" Target="/ppt/notesSlides/notesSlide5.xml" Id="R68a43c66804b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93eed6aa4fc5" /><Relationship Type="http://schemas.openxmlformats.org/officeDocument/2006/relationships/image" Target="/ppt/media/image12.png" Id="R6cf3423f04e74d48" /><Relationship Type="http://schemas.openxmlformats.org/officeDocument/2006/relationships/image" Target="/ppt/media/image13.png" Id="R159947d288b146a7" /><Relationship Type="http://schemas.openxmlformats.org/officeDocument/2006/relationships/image" Target="/ppt/media/image14.png" Id="R00551126e88b495e" /><Relationship Type="http://schemas.openxmlformats.org/officeDocument/2006/relationships/image" Target="/ppt/media/image15.png" Id="R63cb8785cce5450b" /><Relationship Type="http://schemas.openxmlformats.org/officeDocument/2006/relationships/image" Target="/ppt/media/image16.png" Id="R42bda1dc0dba4d07" /><Relationship Type="http://schemas.openxmlformats.org/officeDocument/2006/relationships/notesSlide" Target="/ppt/notesSlides/notesSlide6.xml" Id="R7ae2213896fa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ff45aa5c4324" /><Relationship Type="http://schemas.openxmlformats.org/officeDocument/2006/relationships/image" Target="/ppt/media/image17.png" Id="R8e64258e70f64837" /><Relationship Type="http://schemas.openxmlformats.org/officeDocument/2006/relationships/notesSlide" Target="/ppt/notesSlides/notesSlide7.xml" Id="Re2c5799b1e684da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98c296e34995" /><Relationship Type="http://schemas.openxmlformats.org/officeDocument/2006/relationships/image" Target="/ppt/media/image18.png" Id="R8a3d78e8d1414fec" /><Relationship Type="http://schemas.openxmlformats.org/officeDocument/2006/relationships/notesSlide" Target="/ppt/notesSlides/notesSlide8.xml" Id="R1009fecbaf5e435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27f0dff6e44f2" /><Relationship Type="http://schemas.openxmlformats.org/officeDocument/2006/relationships/image" Target="/ppt/media/image19.png" Id="R17427d27f3774004" /><Relationship Type="http://schemas.openxmlformats.org/officeDocument/2006/relationships/notesSlide" Target="/ppt/notesSlides/notesSlide9.xml" Id="Rda58b38b107d4742" /></Relationships>
</file>

<file path=ppt/slides/slide1.xml><?xml version="1.0" encoding="utf-8"?>
<p:sld xmlns:p="http://schemas.openxmlformats.org/presentationml/2006/main">
  <p:cSld>
    <p:bg>
      <p:bgPr>
        <a:blipFill xmlns:a="http://schemas.openxmlformats.org/drawingml/2006/main">
          <a:blip xmlns:r="http://schemas.openxmlformats.org/officeDocument/2006/relationships" r:embed="Raa772e936bf24d5c"/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405899c51d43b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0000" y="490000"/>
            <a:ext cx="505000" cy="675000"/>
          </a:xfrm>
          <a:prstGeom xmlns:a="http://schemas.openxmlformats.org/drawingml/2006/main" prst="rect">
            <a:avLst/>
          </a:prstGeom>
        </p:spPr>
      </p:pic>
      <p:sp>
        <p:nvSpPr>
          <p:cNvPr id="4" name="Text 0">
            <a:extLst xmlns:a="http://schemas.openxmlformats.org/drawingml/2006/main">
              <a:ext uri="{FF2B5EF4-FFF2-40B4-BE49-F238E27FC236}">
                <a16:creationId xmlns:a16="http://schemas.microsoft.com/office/drawing/2014/main" id="{69975A1E-204C-46E9-9C71-AC0E18695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0000" y="455000"/>
            <a:ext cx="4550000" cy="83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3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Sleep Space</a:t>
            </a:r>
          </a:p>
        </p:txBody>
      </p:sp>
      <p:sp>
        <p:nvSpPr>
          <p:cNvPr id="5" name="Text 1">
            <a:extLst xmlns:a="http://schemas.openxmlformats.org/drawingml/2006/main">
              <a:ext uri="{FF2B5EF4-FFF2-40B4-BE49-F238E27FC236}">
                <a16:creationId xmlns:a16="http://schemas.microsoft.com/office/drawing/2014/main" id="{781D6B65-64BA-4F68-9F5D-3AB9146A2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743200"/>
            <a:ext cx="7132320" cy="1554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5400"/>
              </a:lnSpc>
              <a:buNone/>
            </a:pPr>
            <a:r>
              <a:rPr sz="54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See More,</a:t>
            </a:r>
          </a:p>
          <a:p xmlns:a="http://schemas.openxmlformats.org/drawingml/2006/main">
            <a:pPr marL="0" indent="0">
              <a:lnSpc>
                <a:spcPts val="5400"/>
              </a:lnSpc>
              <a:buNone/>
            </a:pPr>
            <a:r>
              <a:rPr sz="54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Spend Less.</a:t>
            </a:r>
          </a:p>
        </p:txBody>
      </p:sp>
      <p:sp>
        <p:nvSpPr>
          <p:cNvPr id="6" name="Text 2">
            <a:extLst xmlns:a="http://schemas.openxmlformats.org/drawingml/2006/main">
              <a:ext uri="{FF2B5EF4-FFF2-40B4-BE49-F238E27FC236}">
                <a16:creationId xmlns:a16="http://schemas.microsoft.com/office/drawing/2014/main" id="{A62C8C99-4AC0-441C-A736-0975AF279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07408"/>
            <a:ext cx="713232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Budget hotels done right.</a:t>
            </a:r>
          </a:p>
        </p:txBody>
      </p:sp>
      <p:sp>
        <p:nvSpPr>
          <p:cNvPr id="7" name="Text 3">
            <a:extLst xmlns:a="http://schemas.openxmlformats.org/drawingml/2006/main">
              <a:ext uri="{FF2B5EF4-FFF2-40B4-BE49-F238E27FC236}">
                <a16:creationId xmlns:a16="http://schemas.microsoft.com/office/drawing/2014/main" id="{F43FBA95-539B-4D7D-98DB-0EFFD3DC8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989320"/>
            <a:ext cx="64008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 spc="100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Prepared for prospective capital partners</a:t>
            </a:r>
          </a:p>
        </p:txBody>
      </p:sp>
      <p:sp>
        <p:nvSpPr>
          <p:cNvPr id="8" name="Text 4">
            <a:extLst xmlns:a="http://schemas.openxmlformats.org/drawingml/2006/main">
              <a:ext uri="{FF2B5EF4-FFF2-40B4-BE49-F238E27FC236}">
                <a16:creationId xmlns:a16="http://schemas.microsoft.com/office/drawing/2014/main" id="{314859BF-F4F7-44B9-B8F6-6673DA9BD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63640"/>
            <a:ext cx="64008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>
                <a:solidFill>
                  <a:srgbClr val="8A93A6"/>
                </a:solidFill>
                <a:latin typeface="Helvetica"/>
                <a:ea typeface="Helvetica"/>
                <a:cs typeface="Helvetica"/>
              </a:rPr>
              <a:t>Sleep Space  -  sleepspace.net</a:t>
            </a:r>
          </a:p>
        </p:txBody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cc5cf7b5484f5f"/>
          <a:srcRect xmlns:a="http://schemas.openxmlformats.org/drawingml/2006/main" l="4000" t="4500" r="4000" b="35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0000" y="120000"/>
            <a:ext cx="4947000" cy="6650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6662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9cfd55477f4e4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4F1CE9D2-A618-4DF9-A7DF-5DE9151B7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LEADERSHIP &amp; ADVISORS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E5C65B91-9E35-42A0-9485-2E921EDCB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3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The team behind Sleep Space</a:t>
            </a:r>
          </a:p>
        </p:txBody>
      </p:sp>
      <p:sp>
        <p:nvSpPr>
          <p:cNvPr id="5" name="Shape 2">
            <a:extLst xmlns:a="http://schemas.openxmlformats.org/drawingml/2006/main">
              <a:ext uri="{FF2B5EF4-FFF2-40B4-BE49-F238E27FC236}">
                <a16:creationId xmlns:a16="http://schemas.microsoft.com/office/drawing/2014/main" id="{1182DD5B-C69D-4B1D-A563-136F5B539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3392424" cy="3246120"/>
          </a:xfrm>
          <a:prstGeom xmlns:a="http://schemas.openxmlformats.org/drawingml/2006/main" prst="roundRect">
            <a:avLst>
              <a:gd name="adj" fmla="val 3099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96269AAA-EE85-4E2C-A036-8E42D4046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2670048"/>
            <a:ext cx="859536" cy="859536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037D0355-C579-402A-A8AD-201CB2BB2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2670048"/>
            <a:ext cx="859536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4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ES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A8E0053-62E5-4E40-9678-9077050DA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3694176"/>
            <a:ext cx="2660904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Ethan Sargent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8889AE17-803C-4D0B-99CC-022941814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078224"/>
            <a:ext cx="2660904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 b="1" spc="15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FOUNDER &amp; CEO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AA569BE-A494-43FC-AD6A-A05D2FC19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389120"/>
            <a:ext cx="2660904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0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Leads brand, product, and the Crash Pad operating platform across the Sleep Space system.</a:t>
            </a:r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CD02565-E824-4D1C-BF32-B4F27CE6B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8264" y="2286000"/>
            <a:ext cx="3392424" cy="3246120"/>
          </a:xfrm>
          <a:prstGeom xmlns:a="http://schemas.openxmlformats.org/drawingml/2006/main" prst="roundRect">
            <a:avLst>
              <a:gd name="adj" fmla="val 3099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2" name="Shape 9">
            <a:extLst xmlns:a="http://schemas.openxmlformats.org/drawingml/2006/main">
              <a:ext uri="{FF2B5EF4-FFF2-40B4-BE49-F238E27FC236}">
                <a16:creationId xmlns:a16="http://schemas.microsoft.com/office/drawing/2014/main" id="{533B3749-A800-4BDF-B45E-1EC02210E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2670048"/>
            <a:ext cx="859536" cy="859536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9C41380A-3E6B-471F-9F80-5ABB4CD08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2670048"/>
            <a:ext cx="859536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4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GP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BE2D31D-9E9D-4014-BEDB-8F3572BB2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3694176"/>
            <a:ext cx="2660904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Greg Posmantur</a:t>
            </a:r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7EB0BA55-9259-4A0D-B0AC-B91B7886D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4078224"/>
            <a:ext cx="2660904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 b="1" spc="15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ADVISOR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4D042ED4-0D99-44D1-BE96-841DBB59D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4024" y="4389120"/>
            <a:ext cx="2660904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0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CEO of JYI Hospitality Consultants - 30+ hotel brands of limited-service operations, standards, and franchisee support.</a:t>
            </a:r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B5BED8BB-614A-41C2-8230-9F58F3FEB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6448" y="2286000"/>
            <a:ext cx="3392424" cy="3246120"/>
          </a:xfrm>
          <a:prstGeom xmlns:a="http://schemas.openxmlformats.org/drawingml/2006/main" prst="roundRect">
            <a:avLst>
              <a:gd name="adj" fmla="val 3099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A9D4FBDE-1AD8-4AEA-AD9E-D976F2B8B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2670048"/>
            <a:ext cx="859536" cy="859536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36128F22-DAE6-4462-BBBD-D24ED2BA1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2670048"/>
            <a:ext cx="859536" cy="8595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4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NA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B815AE2F-FB21-42EA-9E1E-2BE46E5A1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3694176"/>
            <a:ext cx="2660904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Navneet Aron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78899411-4760-488A-97CA-F43ACDD22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4078224"/>
            <a:ext cx="2660904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 b="1" spc="15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ADVISOR</a:t>
            </a:r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5432B2AF-65B5-4807-9035-BBDD54180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2208" y="4389120"/>
            <a:ext cx="2660904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0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CEO of Livio Building Systems - the prefabricated construction system Sleep Space is built on.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BC8721A6-3D24-466F-BEA5-9BF0F6075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10</a:t>
            </a: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33DC5F05-8494-468A-B1E8-9A1A40318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2114698533"/>
      </p:ext>
    </p:extLst>
  </p:cSld>
</p:sld>
</file>

<file path=ppt/slides/slide11.xml><?xml version="1.0" encoding="utf-8"?>
<p:sld xmlns:p="http://schemas.openxmlformats.org/presentationml/2006/main">
  <p:cSld>
    <p:bg>
      <p:bgPr>
        <a:blipFill xmlns:a="http://schemas.openxmlformats.org/drawingml/2006/main">
          <a:blip xmlns:r="http://schemas.openxmlformats.org/officeDocument/2006/relationships" r:embed="R49ace5d5bf324c27"/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c80bec226643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713232"/>
            <a:ext cx="273588" cy="365760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7A0FDF97-2C45-405A-9DE3-D6A88CF2A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60" y="667512"/>
            <a:ext cx="36576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Sleep Space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1990FB40-3812-491F-8755-1DC0FE713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463040"/>
            <a:ext cx="10515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5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Let's build the first one together.</a:t>
            </a:r>
          </a:p>
        </p:txBody>
      </p:sp>
      <p:pic>
        <p:nvPicPr>
          <p:cNvPr id="5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bbbbdcb49b4e6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208276" y="2852928"/>
            <a:ext cx="7772400" cy="1824043"/>
          </a:xfrm>
          <a:prstGeom xmlns:a="http://schemas.openxmlformats.org/drawingml/2006/main" prst="rect">
            <a:avLst/>
          </a:prstGeom>
        </p:spPr>
      </p:pic>
      <p:sp>
        <p:nvSpPr>
          <p:cNvPr id="7" name="Shape 3">
            <a:extLst xmlns:a="http://schemas.openxmlformats.org/drawingml/2006/main">
              <a:ext uri="{FF2B5EF4-FFF2-40B4-BE49-F238E27FC236}">
                <a16:creationId xmlns:a16="http://schemas.microsoft.com/office/drawing/2014/main" id="{8B69ED19-D2E4-47F5-8935-CA3C27C5F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882896"/>
            <a:ext cx="3511296" cy="768096"/>
          </a:xfrm>
          <a:prstGeom xmlns:a="http://schemas.openxmlformats.org/drawingml/2006/main" prst="roundRect">
            <a:avLst>
              <a:gd name="adj" fmla="val 13095"/>
            </a:avLst>
          </a:prstGeom>
          <a:solidFill xmlns:a="http://schemas.openxmlformats.org/drawingml/2006/main">
            <a:srgbClr val="16203A"/>
          </a:solidFill>
          <a:ln xmlns:a="http://schemas.openxmlformats.org/drawingml/2006/main" w="12700">
            <a:solidFill>
              <a:srgbClr val="33405E"/>
            </a:solidFill>
            <a:prstDash val="solid"/>
          </a:ln>
        </p:spPr>
      </p:sp>
      <p:sp>
        <p:nvSpPr>
          <p:cNvPr id="8" name="Text 4">
            <a:extLst xmlns:a="http://schemas.openxmlformats.org/drawingml/2006/main">
              <a:ext uri="{FF2B5EF4-FFF2-40B4-BE49-F238E27FC236}">
                <a16:creationId xmlns:a16="http://schemas.microsoft.com/office/drawing/2014/main" id="{512DAF3B-3A0B-41CD-BB2F-081AD7592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92624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15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EMAIL</a:t>
            </a:r>
          </a:p>
        </p:txBody>
      </p:sp>
      <p:sp>
        <p:nvSpPr>
          <p:cNvPr id="9" name="Text 5">
            <a:extLst xmlns:a="http://schemas.openxmlformats.org/drawingml/2006/main">
              <a:ext uri="{FF2B5EF4-FFF2-40B4-BE49-F238E27FC236}">
                <a16:creationId xmlns:a16="http://schemas.microsoft.com/office/drawing/2014/main" id="{2E8E7266-E5D7-4EC5-90AB-06135D978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48656"/>
            <a:ext cx="31089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ethan.sargent@sleepspace.net</a:t>
            </a:r>
          </a:p>
        </p:txBody>
      </p:sp>
      <p:sp>
        <p:nvSpPr>
          <p:cNvPr id="10" name="Shape 6">
            <a:extLst xmlns:a="http://schemas.openxmlformats.org/drawingml/2006/main">
              <a:ext uri="{FF2B5EF4-FFF2-40B4-BE49-F238E27FC236}">
                <a16:creationId xmlns:a16="http://schemas.microsoft.com/office/drawing/2014/main" id="{8ACF6457-141E-4F64-B6C8-44EB40DE2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1688" y="4882896"/>
            <a:ext cx="3511296" cy="768096"/>
          </a:xfrm>
          <a:prstGeom xmlns:a="http://schemas.openxmlformats.org/drawingml/2006/main" prst="roundRect">
            <a:avLst>
              <a:gd name="adj" fmla="val 13095"/>
            </a:avLst>
          </a:prstGeom>
          <a:solidFill xmlns:a="http://schemas.openxmlformats.org/drawingml/2006/main">
            <a:srgbClr val="16203A"/>
          </a:solidFill>
          <a:ln xmlns:a="http://schemas.openxmlformats.org/drawingml/2006/main" w="12700">
            <a:solidFill>
              <a:srgbClr val="33405E"/>
            </a:solidFill>
            <a:prstDash val="solid"/>
          </a:ln>
        </p:spPr>
      </p:sp>
      <p:sp>
        <p:nvSpPr>
          <p:cNvPr id="11" name="Text 7">
            <a:extLst xmlns:a="http://schemas.openxmlformats.org/drawingml/2006/main">
              <a:ext uri="{FF2B5EF4-FFF2-40B4-BE49-F238E27FC236}">
                <a16:creationId xmlns:a16="http://schemas.microsoft.com/office/drawing/2014/main" id="{E32E4A85-861B-4EBC-9810-4285E9F5B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4992624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15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PHONE</a:t>
            </a:r>
          </a:p>
        </p:txBody>
      </p:sp>
      <p:sp>
        <p:nvSpPr>
          <p:cNvPr id="12" name="Text 8">
            <a:extLst xmlns:a="http://schemas.openxmlformats.org/drawingml/2006/main">
              <a:ext uri="{FF2B5EF4-FFF2-40B4-BE49-F238E27FC236}">
                <a16:creationId xmlns:a16="http://schemas.microsoft.com/office/drawing/2014/main" id="{1A36A5FF-EDCB-41F9-BDA4-EA0B44965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6008" y="5248656"/>
            <a:ext cx="31089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(415) 419-1478</a:t>
            </a:r>
          </a:p>
        </p:txBody>
      </p:sp>
      <p:sp>
        <p:nvSpPr>
          <p:cNvPr id="13" name="Shape 9">
            <a:extLst xmlns:a="http://schemas.openxmlformats.org/drawingml/2006/main">
              <a:ext uri="{FF2B5EF4-FFF2-40B4-BE49-F238E27FC236}">
                <a16:creationId xmlns:a16="http://schemas.microsoft.com/office/drawing/2014/main" id="{752938C7-57B6-4BBC-90BC-8FAA61E8A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296" y="4882896"/>
            <a:ext cx="3511296" cy="768096"/>
          </a:xfrm>
          <a:prstGeom xmlns:a="http://schemas.openxmlformats.org/drawingml/2006/main" prst="roundRect">
            <a:avLst>
              <a:gd name="adj" fmla="val 13095"/>
            </a:avLst>
          </a:prstGeom>
          <a:solidFill xmlns:a="http://schemas.openxmlformats.org/drawingml/2006/main">
            <a:srgbClr val="16203A"/>
          </a:solidFill>
          <a:ln xmlns:a="http://schemas.openxmlformats.org/drawingml/2006/main" w="12700">
            <a:solidFill>
              <a:srgbClr val="33405E"/>
            </a:solidFill>
            <a:prstDash val="solid"/>
          </a:ln>
        </p:spPr>
      </p:sp>
      <p:sp>
        <p:nvSpPr>
          <p:cNvPr id="14" name="Text 10">
            <a:extLst xmlns:a="http://schemas.openxmlformats.org/drawingml/2006/main">
              <a:ext uri="{FF2B5EF4-FFF2-40B4-BE49-F238E27FC236}">
                <a16:creationId xmlns:a16="http://schemas.microsoft.com/office/drawing/2014/main" id="{9F5FDEB3-492B-4B77-8C7B-443D6B399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7616" y="4992624"/>
            <a:ext cx="310896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15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ONLINE</a:t>
            </a:r>
          </a:p>
        </p:txBody>
      </p:sp>
      <p:sp>
        <p:nvSpPr>
          <p:cNvPr id="15" name="Text 11">
            <a:extLst xmlns:a="http://schemas.openxmlformats.org/drawingml/2006/main">
              <a:ext uri="{FF2B5EF4-FFF2-40B4-BE49-F238E27FC236}">
                <a16:creationId xmlns:a16="http://schemas.microsoft.com/office/drawing/2014/main" id="{B6DCA150-E80C-4C9F-80FB-AD5758858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7616" y="5248656"/>
            <a:ext cx="310896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sleepspace.net</a:t>
            </a:r>
          </a:p>
        </p:txBody>
      </p:sp>
      <p:sp>
        <p:nvSpPr>
          <p:cNvPr id="16" name="Shape 12">
            <a:extLst xmlns:a="http://schemas.openxmlformats.org/drawingml/2006/main">
              <a:ext uri="{FF2B5EF4-FFF2-40B4-BE49-F238E27FC236}">
                <a16:creationId xmlns:a16="http://schemas.microsoft.com/office/drawing/2014/main" id="{86885581-A029-48A7-9F93-EB34C2ABD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797296"/>
            <a:ext cx="10908792" cy="566928"/>
          </a:xfrm>
          <a:prstGeom xmlns:a="http://schemas.openxmlformats.org/drawingml/2006/main" prst="roundRect">
            <a:avLst>
              <a:gd name="adj" fmla="val 17742"/>
            </a:avLst>
          </a:prstGeom>
          <a:solidFill xmlns:a="http://schemas.openxmlformats.org/drawingml/2006/main">
            <a:srgbClr val="10172A"/>
          </a:solidFill>
          <a:ln xmlns:a="http://schemas.openxmlformats.org/drawingml/2006/main" w="12700">
            <a:solidFill>
              <a:srgbClr val="2A3754"/>
            </a:solidFill>
            <a:prstDash val="solid"/>
          </a:ln>
        </p:spPr>
      </p:sp>
      <p:sp>
        <p:nvSpPr>
          <p:cNvPr id="17" name="Text 13">
            <a:extLst xmlns:a="http://schemas.openxmlformats.org/drawingml/2006/main">
              <a:ext uri="{FF2B5EF4-FFF2-40B4-BE49-F238E27FC236}">
                <a16:creationId xmlns:a16="http://schemas.microsoft.com/office/drawing/2014/main" id="{E4ACEFC0-B618-4375-AE37-B93E4C41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976" y="5815584"/>
            <a:ext cx="1028700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980"/>
              </a:lnSpc>
              <a:buNone/>
            </a:pPr>
            <a:r>
              <a:rPr sz="750" b="1" spc="150">
                <a:solidFill>
                  <a:srgbClr val="8A93A6"/>
                </a:solidFill>
                <a:latin typeface="Helvetica"/>
                <a:ea typeface="Helvetica"/>
                <a:cs typeface="Helvetica"/>
              </a:rPr>
              <a:t>IMPORTANT NOTICE   </a:t>
            </a:r>
            <a:r>
              <a:rPr sz="750">
                <a:solidFill>
                  <a:srgbClr val="8A93A6"/>
                </a:solidFill>
                <a:latin typeface="Helvetica"/>
                <a:ea typeface="Helvetica"/>
                <a:cs typeface="Helvetica"/>
              </a:rPr>
              <a:t>Confidential, for discussion only - not an offer to sell or a solicitation to buy any security. Figures are pro forma projections, rest on assumptions that may change, and are not a guarantee of future performance. Prospective investors should conduct their own diligence.</a:t>
            </a:r>
          </a:p>
        </p:txBody>
      </p:sp>
    </p:spTree>
    <p:extLst>
      <p:ext uri="{BB962C8B-B14F-4D97-AF65-F5344CB8AC3E}">
        <p14:creationId xmlns:p14="http://schemas.microsoft.com/office/powerpoint/2010/main" val="48186154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fa9a46489643b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A3C45C39-3CE3-41DE-8784-473BF7B57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OPPORTUNITY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165DC30F-6E8C-4CC8-AF96-21052E4FF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3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A large market, ready for a better budget hotel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25877878-3097-4D45-A6FE-50DFB4569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93392"/>
            <a:ext cx="233172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550"/>
              </a:lnSpc>
              <a:spcAft>
                <a:spcPts val="800"/>
              </a:spcAft>
              <a:buNone/>
            </a:pPr>
            <a:r>
              <a:rPr sz="11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The U.S. economy lodging segment is enormous - and commoditized.</a:t>
            </a:r>
          </a:p>
          <a:p xmlns:a="http://schemas.openxmlformats.org/drawingml/2006/main">
            <a:pPr marL="0" indent="0">
              <a:lnSpc>
                <a:spcPts val="1550"/>
              </a:lnSpc>
              <a:spcAft>
                <a:spcPts val="800"/>
              </a:spcAft>
              <a:buNone/>
            </a:pPr>
            <a:r>
              <a:rPr sz="11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Travelers booking the budget tier want a clean, modern, secure room at an honest price - and most legacy economy brands are dated, fee-laden, and inconsistent.</a:t>
            </a:r>
          </a:p>
          <a:p xmlns:a="http://schemas.openxmlformats.org/drawingml/2006/main">
            <a:pPr marL="0" indent="0">
              <a:lnSpc>
                <a:spcPts val="1550"/>
              </a:lnSpc>
              <a:buNone/>
            </a:pPr>
            <a:r>
              <a:rPr sz="11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There is a large market for budget hotels; however, customer satisfaction is extremely poor, as measured by their Net Promoter Scores (NPS).</a:t>
            </a:r>
          </a:p>
        </p:txBody>
      </p:sp>
      <p:sp>
        <p:nvSpPr>
          <p:cNvPr id="6" name="Text 3">
            <a:extLst xmlns:a="http://schemas.openxmlformats.org/drawingml/2006/main">
              <a:ext uri="{FF2B5EF4-FFF2-40B4-BE49-F238E27FC236}">
                <a16:creationId xmlns:a16="http://schemas.microsoft.com/office/drawing/2014/main" id="{370561C5-B480-411F-98D0-41C0D9428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21808"/>
            <a:ext cx="23317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50" b="1" spc="2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SATISFACTION GAP</a:t>
            </a:r>
          </a:p>
        </p:txBody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DAAC1180-6E28-4688-9C3A-1A1FB2DBE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614416"/>
            <a:ext cx="2331720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300"/>
              </a:lnSpc>
              <a:buNone/>
            </a:pPr>
            <a:r>
              <a:rPr sz="9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Legacy economy brands rank among the worst in lodging for guest satisfaction - even with billion-dollar systems behind them. That gap is the opening.</a:t>
            </a:r>
          </a:p>
        </p:txBody>
      </p:sp>
      <p:pic>
        <p:nvPicPr>
          <p:cNvPr id="8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366ad092e04689"/>
          <a:srcRect xmlns:a="http://schemas.openxmlformats.org/drawingml/2006/main" l="14000" t="21500" r="18000" b="105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020000" y="1520000"/>
            <a:ext cx="8600000" cy="4837500"/>
          </a:xfrm>
          <a:prstGeom xmlns:a="http://schemas.openxmlformats.org/drawingml/2006/main" prst="rect">
            <a:avLst/>
          </a:prstGeom>
        </p:spPr>
      </p:pic>
      <p:sp>
        <p:nvSpPr>
          <p:cNvPr id="9" name="Text 5">
            <a:extLst xmlns:a="http://schemas.openxmlformats.org/drawingml/2006/main">
              <a:ext uri="{FF2B5EF4-FFF2-40B4-BE49-F238E27FC236}">
                <a16:creationId xmlns:a16="http://schemas.microsoft.com/office/drawing/2014/main" id="{EB11D4B9-8359-4684-9F60-54303145E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02</a:t>
            </a:r>
          </a:p>
        </p:txBody>
      </p:sp>
      <p:sp>
        <p:nvSpPr>
          <p:cNvPr id="10" name="Text 6">
            <a:extLst xmlns:a="http://schemas.openxmlformats.org/drawingml/2006/main">
              <a:ext uri="{FF2B5EF4-FFF2-40B4-BE49-F238E27FC236}">
                <a16:creationId xmlns:a16="http://schemas.microsoft.com/office/drawing/2014/main" id="{E3CA162F-118A-43BE-858E-122528E37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10969360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88f1d04f6d4d0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0FBF0B-D49D-4D84-AB75-79028E90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342900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1088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THE CONCEPT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B1FF67-0C5A-4C5B-8567-F7E482889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895350"/>
            <a:ext cx="781050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27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A leaner hotel, by design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2B23C2-946D-47E9-812E-ED38266F7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04950"/>
            <a:ext cx="857250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r>
              <a:rPr sz="1050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Two purpose-built room footprints make the price obvious: less unused square footage, fewer unused amenities, and the same sleep-first core.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85EC1C4-D098-4A13-8F9C-7BDEE4817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038350"/>
            <a:ext cx="5191125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A709C42-D5AF-4F09-9938-FAAFF6AFB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038350"/>
            <a:ext cx="5191125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711880-39DB-4DFE-8102-F07420372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038350"/>
            <a:ext cx="5191125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D9D2"/>
          </a:solidFill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A76DB5E-4418-409A-9568-D59D045F8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2038350"/>
            <a:ext cx="5191125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D9D2"/>
          </a:solidFill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EF8C5BD-A91B-4EC8-A2BC-A23C960FC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848350"/>
            <a:ext cx="5191125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D9D2"/>
          </a:solidFill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3AFE06-C65C-4F1A-A3D7-5DDC2F244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5848350"/>
            <a:ext cx="5191125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D9D2"/>
          </a:solidFill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6609A1A-85C4-47EB-91F7-BC958DD8C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209800"/>
            <a:ext cx="2190750" cy="323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18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Economy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E7B5760-AD55-4847-8A3F-BB58FEB8E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5000" y="2180000"/>
            <a:ext cx="1900000" cy="405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220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$59 / night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31F9E8D-2DC8-4A1B-9B28-813D95737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562225"/>
            <a:ext cx="285750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96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~54 sq ft sleep room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4A84B82-0B82-4D83-9D3F-97F3BBD5A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847975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D9D2"/>
          </a:solidFill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e1e9a4943c40e9"/>
          <a:stretch xmlns:a="http://schemas.openxmlformats.org/drawingml/2006/main"/>
        </p:blipFill>
        <p:spPr>
          <a:xfrm xmlns:a="http://schemas.openxmlformats.org/drawingml/2006/main">
            <a:off x="1051936" y="3028950"/>
            <a:ext cx="1382279" cy="2571750"/>
          </a:xfrm>
          <a:prstGeom xmlns:a="http://schemas.openxmlformats.org/drawingml/2006/main" prst="rect">
            <a:avLst/>
          </a:prstGeom>
        </p:spPr>
      </p:pic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2AAA2D4-2AC5-4C9C-A4C4-6491ECB71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000375"/>
            <a:ext cx="2686050" cy="2686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19050" rIns="0" bIns="0" anchor="t"/>
          <a:lstStyle xmlns:a="http://schemas.openxmlformats.org/drawingml/2006/main"/>
          <a:p xmlns:a="http://schemas.openxmlformats.org/drawingml/2006/main">
            <a:r>
              <a:rPr sz="96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What you get</a:t>
            </a:r>
          </a:p>
          <a:p xmlns:a="http://schemas.openxmlformats.org/drawingml/2006/main">
            <a:r>
              <a:rPr sz="96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Full XL bed</a:t>
            </a:r>
          </a:p>
          <a:p xmlns:a="http://schemas.openxmlformats.org/drawingml/2006/main">
            <a:r>
              <a:rPr sz="96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Private locking room</a:t>
            </a:r>
          </a:p>
          <a:p xmlns:a="http://schemas.openxmlformats.org/drawingml/2006/main">
            <a:r>
              <a:rPr sz="96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Single-use bathroom nearby</a:t>
            </a:r>
          </a:p>
          <a:p xmlns:a="http://schemas.openxmlformats.org/drawingml/2006/main">
            <a:r>
              <a:rPr sz="96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App-only check-in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rPr sz="96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What keeps it at $59</a:t>
            </a:r>
          </a:p>
          <a:p xmlns:a="http://schemas.openxmlformats.org/drawingml/2006/main">
            <a:r>
              <a:rPr sz="96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Smaller room shell</a:t>
            </a:r>
          </a:p>
          <a:p xmlns:a="http://schemas.openxmlformats.org/drawingml/2006/main">
            <a:r>
              <a:rPr sz="96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Shared bathroom core</a:t>
            </a:r>
          </a:p>
          <a:p xmlns:a="http://schemas.openxmlformats.org/drawingml/2006/main">
            <a:r>
              <a:rPr sz="96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No front desk, gym, pool, or restaurant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295AFE3-5BC7-416C-9A0C-C04F7EA1E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209800"/>
            <a:ext cx="2476500" cy="323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1800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Economy Plus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1BEA5A8-5376-451C-8585-00E6AB059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0000" y="2180000"/>
            <a:ext cx="1900000" cy="405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2200" b="1">
                <a:solidFill>
                  <a:srgbClr val="FF302A"/>
                </a:solidFill>
                <a:latin typeface="Helvetica"/>
                <a:ea typeface="Helvetica"/>
                <a:cs typeface="Helvetica"/>
              </a:rPr>
              <a:t>$89 / night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2804353-02EF-4BFF-91C3-86278F71A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562225"/>
            <a:ext cx="304800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960" b="1">
                <a:solidFill>
                  <a:srgbClr val="647084"/>
                </a:solidFill>
                <a:latin typeface="Helvetica"/>
                <a:ea typeface="Helvetica"/>
                <a:cs typeface="Helvetica"/>
              </a:rPr>
              <a:t>~120 sq ft en-suite room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EC45895-90CA-4C1C-831F-86A1B9876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847975"/>
            <a:ext cx="4667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D9D2"/>
          </a:solidFill>
        </p:spPr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2b195c24f34339"/>
          <a:stretch xmlns:a="http://schemas.openxmlformats.org/drawingml/2006/main"/>
        </p:blipFill>
        <p:spPr>
          <a:xfrm xmlns:a="http://schemas.openxmlformats.org/drawingml/2006/main">
            <a:off x="6653059" y="3067050"/>
            <a:ext cx="2638732" cy="2533650"/>
          </a:xfrm>
          <a:prstGeom xmlns:a="http://schemas.openxmlformats.org/drawingml/2006/main" prst="rect">
            <a:avLst/>
          </a:prstGeom>
        </p:spPr>
      </p:pic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6BB2D35-9416-43B6-8888-92DB4E0EE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00375"/>
            <a:ext cx="1695450" cy="2686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19050" rIns="0" bIns="0" anchor="t"/>
          <a:lstStyle xmlns:a="http://schemas.openxmlformats.org/drawingml/2006/main"/>
          <a:p xmlns:a="http://schemas.openxmlformats.org/drawingml/2006/main">
            <a:r>
              <a:rPr sz="93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What you get</a:t>
            </a:r>
          </a:p>
          <a:p xmlns:a="http://schemas.openxmlformats.org/drawingml/2006/main">
            <a:r>
              <a:rPr sz="93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Full XL bed</a:t>
            </a:r>
          </a:p>
          <a:p xmlns:a="http://schemas.openxmlformats.org/drawingml/2006/main">
            <a:r>
              <a:rPr sz="93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Private en-suite bathroom</a:t>
            </a:r>
          </a:p>
          <a:p xmlns:a="http://schemas.openxmlformats.org/drawingml/2006/main">
            <a:r>
              <a:rPr sz="93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Free plus-one guest</a:t>
            </a:r>
          </a:p>
          <a:p xmlns:a="http://schemas.openxmlformats.org/drawingml/2006/main">
            <a:r>
              <a:rPr sz="93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Same app-only check-in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rPr sz="93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Why it is still lean</a:t>
            </a:r>
          </a:p>
          <a:p xmlns:a="http://schemas.openxmlformats.org/drawingml/2006/main">
            <a:r>
              <a:rPr sz="93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Pay for bath + space</a:t>
            </a:r>
          </a:p>
          <a:p xmlns:a="http://schemas.openxmlformats.org/drawingml/2006/main">
            <a:r>
              <a:rPr sz="93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Same no-frills hotel shell</a:t>
            </a:r>
          </a:p>
          <a:p xmlns:a="http://schemas.openxmlformats.org/drawingml/2006/main">
            <a:r>
              <a:rPr sz="938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- No lobby desk, gym, pool, or restaurant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D4D3861-3CB9-4FBF-B97D-6F7F4860C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991225"/>
            <a:ext cx="9953625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1013" b="1">
                <a:solidFill>
                  <a:srgbClr val="080D19"/>
                </a:solidFill>
                <a:latin typeface="Helvetica"/>
                <a:ea typeface="Helvetica"/>
                <a:cs typeface="Helvetica"/>
              </a:rPr>
              <a:t>The math is simple: guests pay for the bed, bathroom, safety, and cleanliness - not the building features budget travelers rarely use.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BE11821-9C25-466D-BA45-75E92A956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863" b="1">
                <a:solidFill>
                  <a:srgbClr val="758195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B5170CC-ED91-48F6-97D7-1DD58F459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r>
              <a:rPr sz="900" b="1">
                <a:solidFill>
                  <a:srgbClr val="758195"/>
                </a:solidFill>
                <a:latin typeface="Helvetica"/>
                <a:ea typeface="Helvetica"/>
                <a:cs typeface="Helvetica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6865107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99670bd2224bd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D357C03A-6925-4979-A6FE-BAE2D6742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REMOVE INCIDENTALS, UPGRADE AMENITIES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726384A2-8C1E-44F2-80AE-9C25B2880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3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Budget price. Not a budget room.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9AD1DD4D-666F-4EA9-BD65-B54E59B67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58521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13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The room is small - nothing in it is cheap. Sleep Space strips out the incidentals budget guests never use and pours the savings into what they actually touch.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C24A52D6-3627-4E2D-9F47-5FB76C907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578608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D4DBFA4A-2C4C-4851-B74C-3A1B340FB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2468880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2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Premium memory-foam mattress</a:t>
            </a:r>
          </a:p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The first thing budget hotels cut - the first thing we upgrade.</a:t>
            </a:r>
          </a:p>
        </p:txBody>
      </p:sp>
      <p:sp>
        <p:nvSpPr>
          <p:cNvPr id="8" name="Shape 5">
            <a:extLst xmlns:a="http://schemas.openxmlformats.org/drawingml/2006/main">
              <a:ext uri="{FF2B5EF4-FFF2-40B4-BE49-F238E27FC236}">
                <a16:creationId xmlns:a16="http://schemas.microsoft.com/office/drawing/2014/main" id="{059920AA-21C9-4A83-ACDC-A52748B47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145536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42530464-D5EC-4870-A950-6825A1322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3035808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2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Egyptian cotton towels, 600 GSM</a:t>
            </a:r>
          </a:p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Hotel-grade linen you actually feel.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968D38E1-C1F3-4F7F-913E-C143A6010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712464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8D35F8D9-9260-4252-AB95-878BC527F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3602736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2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Fresh-squeezed OJ &amp; GIGA X8 coffee</a:t>
            </a:r>
          </a:p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A simple, genuinely good breakfast - not a sad buffet.</a:t>
            </a:r>
          </a:p>
        </p:txBody>
      </p:sp>
      <p:sp>
        <p:nvSpPr>
          <p:cNvPr id="12" name="Shape 9">
            <a:extLst xmlns:a="http://schemas.openxmlformats.org/drawingml/2006/main">
              <a:ext uri="{FF2B5EF4-FFF2-40B4-BE49-F238E27FC236}">
                <a16:creationId xmlns:a16="http://schemas.microsoft.com/office/drawing/2014/main" id="{34E72750-7B1A-42E8-94CF-FD4A9BA45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279392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4CCD8F4C-CDDC-4371-9197-8E128CE86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169664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2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In-room safe, smart climate &amp; fast Wi-Fi</a:t>
            </a:r>
          </a:p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The quiet essentials, every room, standard.</a:t>
            </a:r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A16C1273-E03A-4EF9-B375-99F76F739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846320"/>
            <a:ext cx="182880" cy="18288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5311E"/>
          </a:solidFill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DD6A1DB4-65E7-4435-BEE3-67F17A7D8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736592"/>
            <a:ext cx="544068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2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Salon-grade hair dryer + free laundry</a:t>
            </a:r>
          </a:p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Free laundry on stays of three nights or more.</a:t>
            </a:r>
          </a:p>
        </p:txBody>
      </p:sp>
      <p:pic>
        <p:nvPicPr>
          <p:cNvPr id="16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e8db9830ee45f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32320" y="2026502"/>
            <a:ext cx="4023360" cy="4099613"/>
          </a:xfrm>
          <a:prstGeom xmlns:a="http://schemas.openxmlformats.org/drawingml/2006/main" prst="rect">
            <a:avLst/>
          </a:prstGeom>
        </p:spPr>
      </p:pic>
      <p:sp>
        <p:nvSpPr>
          <p:cNvPr id="17" name="Shape 13">
            <a:extLst xmlns:a="http://schemas.openxmlformats.org/drawingml/2006/main">
              <a:ext uri="{FF2B5EF4-FFF2-40B4-BE49-F238E27FC236}">
                <a16:creationId xmlns:a16="http://schemas.microsoft.com/office/drawing/2014/main" id="{2054A480-14BA-4774-A1FF-F276B5B93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94960"/>
            <a:ext cx="5943600" cy="713232"/>
          </a:xfrm>
          <a:prstGeom xmlns:a="http://schemas.openxmlformats.org/drawingml/2006/main" prst="roundRect">
            <a:avLst>
              <a:gd name="adj" fmla="val 14103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8" name="Text 14">
            <a:extLst xmlns:a="http://schemas.openxmlformats.org/drawingml/2006/main">
              <a:ext uri="{FF2B5EF4-FFF2-40B4-BE49-F238E27FC236}">
                <a16:creationId xmlns:a16="http://schemas.microsoft.com/office/drawing/2014/main" id="{33B0EED5-6704-45C1-89BE-59A90396A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68112"/>
            <a:ext cx="54406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50"/>
              </a:lnSpc>
              <a:buNone/>
            </a:pPr>
            <a:r>
              <a:rPr sz="9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MATH OTHERS MISS The current model keeps the investor-facing pro forma tied directly to construction budget, FF&amp;E procurement, room mix and financing assumptions before return metrics are shown.</a:t>
            </a:r>
          </a:p>
        </p:txBody>
      </p:sp>
      <p:sp>
        <p:nvSpPr>
          <p:cNvPr id="19" name="Text 15">
            <a:extLst xmlns:a="http://schemas.openxmlformats.org/drawingml/2006/main">
              <a:ext uri="{FF2B5EF4-FFF2-40B4-BE49-F238E27FC236}">
                <a16:creationId xmlns:a16="http://schemas.microsoft.com/office/drawing/2014/main" id="{CFB0F4F5-2D33-4640-B114-A055A9D34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04</a:t>
            </a:r>
          </a:p>
        </p:txBody>
      </p:sp>
      <p:sp>
        <p:nvSpPr>
          <p:cNvPr id="20" name="Text 16">
            <a:extLst xmlns:a="http://schemas.openxmlformats.org/drawingml/2006/main">
              <a:ext uri="{FF2B5EF4-FFF2-40B4-BE49-F238E27FC236}">
                <a16:creationId xmlns:a16="http://schemas.microsoft.com/office/drawing/2014/main" id="{1FD3BBE2-6374-48DE-8028-6DCA270D4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20586410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0dcfa34c1940e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B27B4B1B-9AFF-4E3F-BB6E-951BB07D9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EDGE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E9A60648-409D-4173-B59C-2D20556F2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3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Built to cost less - and run leaner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DF62F813-2FF7-402C-9942-054DC470D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810512"/>
            <a:ext cx="10908792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08000"/>
              </a:lnSpc>
              <a:buNone/>
            </a:pPr>
            <a:r>
              <a:rPr sz="1500">
                <a:solidFill>
                  <a:srgbClr val="53627A"/>
                </a:solidFill>
                <a:latin typeface="Helvetica"/>
                <a:ea typeface="Helvetica"/>
                <a:cs typeface="Helvetica"/>
              </a:rPr>
              <a:t>Compared with brand-flag benchmarks in the model, Sleep Space wins by removing non-room cost centers first. Guests still get the parts they actually feel.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29E37C7B-BE29-48A8-9700-665B7CADF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5449824" cy="3456432"/>
          </a:xfrm>
          <a:prstGeom xmlns:a="http://schemas.openxmlformats.org/drawingml/2006/main" prst="roundRect">
            <a:avLst>
              <a:gd name="adj" fmla="val 291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3FA6D5C-F85F-414B-B28C-E8846D679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4752" y="2852928"/>
            <a:ext cx="448056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5" b="1">
                <a:solidFill>
                  <a:srgbClr val="25314D"/>
                </a:solidFill>
                <a:latin typeface="Helvetica"/>
                <a:ea typeface="Helvetica"/>
                <a:cs typeface="Helvetica"/>
              </a:rPr>
              <a:t>Marriott / citizenM-style flags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452D8BC-7482-4133-B5F1-FE676F7D9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3383280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03000"/>
              </a:lnSpc>
              <a:buNone/>
            </a:pPr>
            <a:r>
              <a:rPr sz="1575">
                <a:solidFill>
                  <a:srgbClr val="243047"/>
                </a:solidFill>
                <a:latin typeface="Helvetica"/>
                <a:ea typeface="Helvetica"/>
                <a:cs typeface="Helvetica"/>
              </a:rPr>
              <a:t>$168K-$223K/key benchmark range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5A7EA4B-62DF-4F7F-B924-4E3892ED0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3986784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03000"/>
              </a:lnSpc>
              <a:buNone/>
            </a:pPr>
            <a:r>
              <a:rPr sz="1575">
                <a:solidFill>
                  <a:srgbClr val="243047"/>
                </a:solidFill>
                <a:latin typeface="Helvetica"/>
                <a:ea typeface="Helvetica"/>
                <a:cs typeface="Helvetica"/>
              </a:rPr>
              <a:t>Lobby, breakfast, pool, gym, business center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758253D-17E2-41C7-BD6C-B0672B2DC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4590288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03000"/>
              </a:lnSpc>
              <a:buNone/>
            </a:pPr>
            <a:r>
              <a:rPr sz="1575">
                <a:solidFill>
                  <a:srgbClr val="243047"/>
                </a:solidFill>
                <a:latin typeface="Helvetica"/>
                <a:ea typeface="Helvetica"/>
                <a:cs typeface="Helvetica"/>
              </a:rPr>
              <a:t>Front desk, night audit, brand systems, labor layers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B0003E9F-650B-48AE-9CF8-1D4DEE43B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8176" y="5193792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03000"/>
              </a:lnSpc>
              <a:buNone/>
            </a:pPr>
            <a:r>
              <a:rPr sz="1575">
                <a:solidFill>
                  <a:srgbClr val="243047"/>
                </a:solidFill>
                <a:latin typeface="Helvetica"/>
                <a:ea typeface="Helvetica"/>
                <a:cs typeface="Helvetica"/>
              </a:rPr>
              <a:t>Fees and amenity programs guests may not use</a:t>
            </a:r>
          </a:p>
        </p:txBody>
      </p:sp>
      <p:sp>
        <p:nvSpPr>
          <p:cNvPr id="17" name="Shape 14">
            <a:extLst xmlns:a="http://schemas.openxmlformats.org/drawingml/2006/main">
              <a:ext uri="{FF2B5EF4-FFF2-40B4-BE49-F238E27FC236}">
                <a16:creationId xmlns:a16="http://schemas.microsoft.com/office/drawing/2014/main" id="{738B3794-FBC4-4B87-A399-E0BB57941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1384" y="2606040"/>
            <a:ext cx="5449824" cy="3456432"/>
          </a:xfrm>
          <a:prstGeom xmlns:a="http://schemas.openxmlformats.org/drawingml/2006/main" prst="roundRect">
            <a:avLst>
              <a:gd name="adj" fmla="val 291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FC741D87-503D-4781-8E63-4897F3164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06056" y="2852928"/>
            <a:ext cx="448056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875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Sleep Space 100-key model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91C5C49B-CCC4-4F90-BAED-136CEAEE7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3383280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03000"/>
              </a:lnSpc>
              <a:buNone/>
            </a:pPr>
            <a:r>
              <a:rPr sz="1575">
                <a:solidFill>
                  <a:srgbClr val="243047"/>
                </a:solidFill>
                <a:latin typeface="Helvetica"/>
                <a:ea typeface="Helvetica"/>
                <a:cs typeface="Helvetica"/>
              </a:rPr>
              <a:t>$72.3K/key JYI workbook rollup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68A62259-6DD2-4240-B5AB-D5B920CC7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3986784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03000"/>
              </a:lnSpc>
              <a:buNone/>
            </a:pPr>
            <a:r>
              <a:rPr sz="1575">
                <a:solidFill>
                  <a:srgbClr val="243047"/>
                </a:solidFill>
                <a:latin typeface="Helvetica"/>
                <a:ea typeface="Helvetica"/>
                <a:cs typeface="Helvetica"/>
              </a:rPr>
              <a:t>182 GSF/key average - Economy Plus is materially larger</a:t>
            </a: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64B8ECB0-4478-4B93-84B6-0D94E4BF9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4590288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03000"/>
              </a:lnSpc>
              <a:buNone/>
            </a:pPr>
            <a:r>
              <a:rPr sz="1575">
                <a:solidFill>
                  <a:srgbClr val="243047"/>
                </a:solidFill>
                <a:latin typeface="Helvetica"/>
                <a:ea typeface="Helvetica"/>
                <a:cs typeface="Helvetica"/>
              </a:rPr>
              <a:t>No restaurant, pool, gym, front desk, keycards</a:t>
            </a:r>
          </a:p>
        </p:txBody>
      </p:sp>
      <p:sp>
        <p:nvSpPr>
          <p:cNvPr id="27" name="Text 24">
            <a:extLst xmlns:a="http://schemas.openxmlformats.org/drawingml/2006/main">
              <a:ext uri="{FF2B5EF4-FFF2-40B4-BE49-F238E27FC236}">
                <a16:creationId xmlns:a16="http://schemas.microsoft.com/office/drawing/2014/main" id="{0C3BC78D-ECC1-4B45-95D9-ABA7795A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9480" y="5193792"/>
            <a:ext cx="437083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ct val="103000"/>
              </a:lnSpc>
              <a:buNone/>
            </a:pPr>
            <a:r>
              <a:rPr sz="1575">
                <a:solidFill>
                  <a:srgbClr val="243047"/>
                </a:solidFill>
                <a:latin typeface="Helvetica"/>
                <a:ea typeface="Helvetica"/>
                <a:cs typeface="Helvetica"/>
              </a:rPr>
              <a:t>Spend goes to bed, bathroom, safety, cleanliness</a:t>
            </a:r>
          </a:p>
        </p:txBody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2C76FA42-5DE9-478C-B888-85ADB87A6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05</a:t>
            </a:r>
          </a:p>
        </p:txBody>
      </p:sp>
      <p:sp>
        <p:nvSpPr>
          <p:cNvPr id="29" name="Text 26">
            <a:extLst xmlns:a="http://schemas.openxmlformats.org/drawingml/2006/main">
              <a:ext uri="{FF2B5EF4-FFF2-40B4-BE49-F238E27FC236}">
                <a16:creationId xmlns:a16="http://schemas.microsoft.com/office/drawing/2014/main" id="{3F04D4F5-71CB-4EC3-A9C3-4E5B5E53F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697476732"/>
      </p:ext>
    </p:extLst>
  </p:cSld>
</p:sld>
</file>

<file path=ppt/slides/slide6.xml><?xml version="1.0" encoding="utf-8"?>
<p:sld xmlns:p="http://schemas.openxmlformats.org/presentationml/2006/main">
  <p:cSld>
    <p:bg>
      <p:bgPr>
        <a:blipFill xmlns:a="http://schemas.openxmlformats.org/drawingml/2006/main">
          <a:blip xmlns:r="http://schemas.openxmlformats.org/officeDocument/2006/relationships" r:embed="R6cf3423f04e74d48"/>
          <a:srcRect l="0" t="0" r="0" b="0"/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9947d288b146a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AFBE9A75-4ADB-498B-B8A2-DE1B7CC6E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OPERATING SYSTEM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4B1339C8-FF95-4113-923E-14E86719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3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One platform runs the whole hotel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388A3EF2-FE5D-4010-939C-7052C8CA9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64208"/>
            <a:ext cx="106984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900"/>
              </a:lnSpc>
              <a:buNone/>
            </a:pPr>
            <a:r>
              <a:rPr sz="1350">
                <a:solidFill>
                  <a:srgbClr val="C7CEDA"/>
                </a:solidFill>
                <a:latin typeface="Helvetica"/>
                <a:ea typeface="Helvetica"/>
                <a:cs typeface="Helvetica"/>
              </a:rPr>
              <a:t>Crash Pad® is one connected platform - an owner console, a staff app, and the guest app - so every Sleep Space runs to one standard with far less payroll.</a:t>
            </a:r>
          </a:p>
        </p:txBody>
      </p:sp>
      <p:pic>
        <p:nvPicPr>
          <p:cNvPr id="6" name="Im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551126e88b495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559715" y="2537460"/>
            <a:ext cx="1681170" cy="2331720"/>
          </a:xfrm>
          <a:prstGeom xmlns:a="http://schemas.openxmlformats.org/drawingml/2006/main" prst="rect">
            <a:avLst/>
          </a:prstGeom>
        </p:spPr>
      </p:pic>
      <p:sp>
        <p:nvSpPr>
          <p:cNvPr id="7" name="Text 3">
            <a:extLst xmlns:a="http://schemas.openxmlformats.org/drawingml/2006/main">
              <a:ext uri="{FF2B5EF4-FFF2-40B4-BE49-F238E27FC236}">
                <a16:creationId xmlns:a16="http://schemas.microsoft.com/office/drawing/2014/main" id="{B2196841-5430-4BC5-B338-E66E9B38C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992624"/>
            <a:ext cx="352044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600" b="1" spc="2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GUEST APP</a:t>
            </a:r>
          </a:p>
        </p:txBody>
      </p:sp>
      <p:sp>
        <p:nvSpPr>
          <p:cNvPr id="8" name="Text 4">
            <a:extLst xmlns:a="http://schemas.openxmlformats.org/drawingml/2006/main">
              <a:ext uri="{FF2B5EF4-FFF2-40B4-BE49-F238E27FC236}">
                <a16:creationId xmlns:a16="http://schemas.microsoft.com/office/drawing/2014/main" id="{5E201911-D33D-4E5B-BCBB-CE27D21AD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340096"/>
            <a:ext cx="352044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C7CEDA"/>
                </a:solidFill>
                <a:latin typeface="Helvetica"/>
                <a:ea typeface="Helvetica"/>
                <a:cs typeface="Helvetica"/>
              </a:rPr>
              <a:t>Book, check in, unlock</a:t>
            </a:r>
          </a:p>
        </p:txBody>
      </p:sp>
      <p:pic>
        <p:nvPicPr>
          <p:cNvPr id="9" name="Imag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cb8785cce5450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34256" y="2641027"/>
            <a:ext cx="3520440" cy="2124587"/>
          </a:xfrm>
          <a:prstGeom xmlns:a="http://schemas.openxmlformats.org/drawingml/2006/main" prst="rect">
            <a:avLst/>
          </a:prstGeom>
        </p:spPr>
      </p:pic>
      <p:sp>
        <p:nvSpPr>
          <p:cNvPr id="10" name="Text 5">
            <a:extLst xmlns:a="http://schemas.openxmlformats.org/drawingml/2006/main">
              <a:ext uri="{FF2B5EF4-FFF2-40B4-BE49-F238E27FC236}">
                <a16:creationId xmlns:a16="http://schemas.microsoft.com/office/drawing/2014/main" id="{7F2EBF86-96B2-49DF-BD51-8DB17BBDB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256" y="4992624"/>
            <a:ext cx="352044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600" b="1" spc="2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CRASH PAD</a:t>
            </a:r>
          </a:p>
        </p:txBody>
      </p:sp>
      <p:sp>
        <p:nvSpPr>
          <p:cNvPr id="11" name="Text 6">
            <a:extLst xmlns:a="http://schemas.openxmlformats.org/drawingml/2006/main">
              <a:ext uri="{FF2B5EF4-FFF2-40B4-BE49-F238E27FC236}">
                <a16:creationId xmlns:a16="http://schemas.microsoft.com/office/drawing/2014/main" id="{4859DE64-D5EF-4EBF-B1E2-EA569C6D8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4256" y="5340096"/>
            <a:ext cx="352044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C7CEDA"/>
                </a:solidFill>
                <a:latin typeface="Helvetica"/>
                <a:ea typeface="Helvetica"/>
                <a:cs typeface="Helvetica"/>
              </a:rPr>
              <a:t>Run the whole fleet</a:t>
            </a:r>
          </a:p>
        </p:txBody>
      </p:sp>
      <p:pic>
        <p:nvPicPr>
          <p:cNvPr id="12" name="Imag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bda1dc0dba4d0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28432" y="2836217"/>
            <a:ext cx="3520440" cy="1734207"/>
          </a:xfrm>
          <a:prstGeom xmlns:a="http://schemas.openxmlformats.org/drawingml/2006/main" prst="rect">
            <a:avLst/>
          </a:prstGeom>
        </p:spPr>
      </p:pic>
      <p:sp>
        <p:nvSpPr>
          <p:cNvPr id="13" name="Text 7">
            <a:extLst xmlns:a="http://schemas.openxmlformats.org/drawingml/2006/main">
              <a:ext uri="{FF2B5EF4-FFF2-40B4-BE49-F238E27FC236}">
                <a16:creationId xmlns:a16="http://schemas.microsoft.com/office/drawing/2014/main" id="{9101CCB6-85CE-44CB-9C86-B6370B058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8432" y="4992624"/>
            <a:ext cx="352044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600" b="1" spc="2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STAFF APP</a:t>
            </a:r>
          </a:p>
        </p:txBody>
      </p:sp>
      <p:sp>
        <p:nvSpPr>
          <p:cNvPr id="14" name="Text 8">
            <a:extLst xmlns:a="http://schemas.openxmlformats.org/drawingml/2006/main">
              <a:ext uri="{FF2B5EF4-FFF2-40B4-BE49-F238E27FC236}">
                <a16:creationId xmlns:a16="http://schemas.microsoft.com/office/drawing/2014/main" id="{B79D6148-2A1E-4DD3-8E41-64BC49ABD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8432" y="5340096"/>
            <a:ext cx="352044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C7CEDA"/>
                </a:solidFill>
                <a:latin typeface="Helvetica"/>
                <a:ea typeface="Helvetica"/>
                <a:cs typeface="Helvetica"/>
              </a:rPr>
              <a:t>Every room turn, tracked</a:t>
            </a:r>
          </a:p>
        </p:txBody>
      </p:sp>
      <p:sp>
        <p:nvSpPr>
          <p:cNvPr id="15" name="Text 9">
            <a:extLst xmlns:a="http://schemas.openxmlformats.org/drawingml/2006/main">
              <a:ext uri="{FF2B5EF4-FFF2-40B4-BE49-F238E27FC236}">
                <a16:creationId xmlns:a16="http://schemas.microsoft.com/office/drawing/2014/main" id="{CF769F0E-66CA-4846-90C9-4BC6D83F0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9AA7BD"/>
                </a:solidFill>
                <a:latin typeface="Helvetica"/>
                <a:ea typeface="Helvetica"/>
                <a:cs typeface="Helvetica"/>
              </a:rPr>
              <a:t>06</a:t>
            </a:r>
          </a:p>
        </p:txBody>
      </p:sp>
      <p:sp>
        <p:nvSpPr>
          <p:cNvPr id="16" name="Text 10">
            <a:extLst xmlns:a="http://schemas.openxmlformats.org/drawingml/2006/main">
              <a:ext uri="{FF2B5EF4-FFF2-40B4-BE49-F238E27FC236}">
                <a16:creationId xmlns:a16="http://schemas.microsoft.com/office/drawing/2014/main" id="{60201A5D-C55E-4A34-BA86-5F53D389C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50">
                <a:solidFill>
                  <a:srgbClr val="9AA7BD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161401921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64258e70f648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D3F34C28-E449-46D9-945D-5DCDD258D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PROJECT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D76ED0FF-BF99-4FD1-8E75-A1567B591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3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A 100-key ground-up hotel prototype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24CF1E9B-FFEB-4D83-8E30-67C323D90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109087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13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Space's first development model - a purpose-built, micro-footprint hotel with an integrated pro forma.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C9EB7136-D344-4F03-8D90-447FD4A5F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2615184" cy="1517904"/>
          </a:xfrm>
          <a:prstGeom xmlns:a="http://schemas.openxmlformats.org/drawingml/2006/main" prst="roundRect">
            <a:avLst>
              <a:gd name="adj" fmla="val 6627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B574A77D-B5AD-4FD6-B1B1-6E854EFE1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432304"/>
            <a:ext cx="219456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100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38193C4-9EC7-4E66-9B1D-F77E0A0C8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962656"/>
            <a:ext cx="21945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50" b="1" spc="1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KEYS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88A55564-9682-4826-AE7E-83EE0F938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218688"/>
            <a:ext cx="219456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Ground-up hotel prototype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14A40E70-95A9-42B8-8FBB-D6EFABDB2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2424" y="2286000"/>
            <a:ext cx="2615184" cy="1517904"/>
          </a:xfrm>
          <a:prstGeom xmlns:a="http://schemas.openxmlformats.org/drawingml/2006/main" prst="roundRect">
            <a:avLst>
              <a:gd name="adj" fmla="val 6627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D0B3130A-619B-4847-9472-D2EBEC3B8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2432304"/>
            <a:ext cx="219456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182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D9422F5-1A2D-4215-9E46-CE2739F98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2962656"/>
            <a:ext cx="21945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50" b="1" spc="1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SQ FT / ROOM</a:t>
            </a: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72225688-2534-4798-AC68-12797D463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218688"/>
            <a:ext cx="219456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18,150.74 gross sq ft; 181.51 GSF/key blended average</a:t>
            </a:r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2CAAF423-AEB8-442E-80F4-A857FC377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768" y="2286000"/>
            <a:ext cx="2615184" cy="1517904"/>
          </a:xfrm>
          <a:prstGeom xmlns:a="http://schemas.openxmlformats.org/drawingml/2006/main" prst="roundRect">
            <a:avLst>
              <a:gd name="adj" fmla="val 6627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48BD512C-F271-442D-9172-63D227876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2432304"/>
            <a:ext cx="219456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$72.3K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214119EE-060E-4C44-B2EE-EEAA80BC6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2962656"/>
            <a:ext cx="21945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WORKBOOK ROLLUP / KEY</a:t>
            </a: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4FEEB001-1B17-4B6E-A3BF-13132FCCA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218688"/>
            <a:ext cx="219456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$7.18M direct uses; workbook rollup is $72.3K/key</a:t>
            </a:r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59EBAED7-AAEC-4FC3-B6FE-03412C448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2286000"/>
            <a:ext cx="2615184" cy="1517904"/>
          </a:xfrm>
          <a:prstGeom xmlns:a="http://schemas.openxmlformats.org/drawingml/2006/main" prst="roundRect">
            <a:avLst>
              <a:gd name="adj" fmla="val 6627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91691C68-11C4-4685-B289-523AE59E6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2432304"/>
            <a:ext cx="219456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$7.18M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40C1897C-06C8-4587-8F46-7D4DDCFF6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2962656"/>
            <a:ext cx="219456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TOTAL DIRECT USES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F22EE960-86F4-4596-B6C0-637F355B9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218688"/>
            <a:ext cx="2194560" cy="5303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$7.18M in total direct project expenditures</a:t>
            </a:r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5EC5F451-8FD4-4D82-B345-42048F356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224528"/>
            <a:ext cx="51206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 spc="2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SOURCES OF CAPITAL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6043F29A-60CB-4EF5-8A1B-B4C8B6B9F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3712"/>
            <a:ext cx="32918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Land / equity component</a:t>
            </a: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F680E598-E840-49EC-B40E-592B34592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4553712"/>
            <a:ext cx="19659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2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$1.79M</a:t>
            </a: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21D9FEC7-CCB7-44E1-B2C1-56976F13B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912"/>
            <a:ext cx="32918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Project cost excluding land</a:t>
            </a:r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7C1CF614-2006-4FF1-B2E4-BD921E975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5010912"/>
            <a:ext cx="19659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2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$5.38M</a:t>
            </a:r>
          </a:p>
        </p:txBody>
      </p:sp>
      <p:sp>
        <p:nvSpPr>
          <p:cNvPr id="27" name="Shape 24">
            <a:extLst xmlns:a="http://schemas.openxmlformats.org/drawingml/2006/main">
              <a:ext uri="{FF2B5EF4-FFF2-40B4-BE49-F238E27FC236}">
                <a16:creationId xmlns:a16="http://schemas.microsoft.com/office/drawing/2014/main" id="{AC0ABB62-9396-4F9F-A679-C81A107B8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5431536"/>
            <a:ext cx="5212080" cy="420624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5F3EF"/>
          </a:solidFill>
        </p:spPr>
      </p:sp>
      <p:sp>
        <p:nvSpPr>
          <p:cNvPr id="28" name="Text 25">
            <a:extLst xmlns:a="http://schemas.openxmlformats.org/drawingml/2006/main">
              <a:ext uri="{FF2B5EF4-FFF2-40B4-BE49-F238E27FC236}">
                <a16:creationId xmlns:a16="http://schemas.microsoft.com/office/drawing/2014/main" id="{0D8A5DCE-7F3F-4E98-A974-6F79EDFC8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68112"/>
            <a:ext cx="329184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Total sources</a:t>
            </a:r>
          </a:p>
        </p:txBody>
      </p:sp>
      <p:sp>
        <p:nvSpPr>
          <p:cNvPr id="29" name="Text 26">
            <a:extLst xmlns:a="http://schemas.openxmlformats.org/drawingml/2006/main">
              <a:ext uri="{FF2B5EF4-FFF2-40B4-BE49-F238E27FC236}">
                <a16:creationId xmlns:a16="http://schemas.microsoft.com/office/drawing/2014/main" id="{F38BC8DE-D2F2-4A1A-B18C-49AE1A74B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9040" y="5468112"/>
            <a:ext cx="196596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250" b="1">
                <a:solidFill>
                  <a:srgbClr val="C92410"/>
                </a:solidFill>
                <a:latin typeface="Helvetica"/>
                <a:ea typeface="Helvetica"/>
                <a:cs typeface="Helvetica"/>
              </a:rPr>
              <a:t>$7.18M</a:t>
            </a:r>
          </a:p>
        </p:txBody>
      </p:sp>
      <p:sp>
        <p:nvSpPr>
          <p:cNvPr id="30" name="Text 27">
            <a:extLst xmlns:a="http://schemas.openxmlformats.org/drawingml/2006/main">
              <a:ext uri="{FF2B5EF4-FFF2-40B4-BE49-F238E27FC236}">
                <a16:creationId xmlns:a16="http://schemas.microsoft.com/office/drawing/2014/main" id="{53B3E5D2-5FE3-4AA9-8D0C-E966AD6A8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24528"/>
            <a:ext cx="512064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 spc="200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USES OF CAPITAL</a:t>
            </a:r>
          </a:p>
        </p:txBody>
      </p:sp>
      <p:sp>
        <p:nvSpPr>
          <p:cNvPr id="31" name="Text 28">
            <a:extLst xmlns:a="http://schemas.openxmlformats.org/drawingml/2006/main">
              <a:ext uri="{FF2B5EF4-FFF2-40B4-BE49-F238E27FC236}">
                <a16:creationId xmlns:a16="http://schemas.microsoft.com/office/drawing/2014/main" id="{1CF21583-9547-4E09-9991-3A264D600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4480560"/>
            <a:ext cx="365760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Land &amp; acquisition</a:t>
            </a:r>
          </a:p>
        </p:txBody>
      </p:sp>
      <p:sp>
        <p:nvSpPr>
          <p:cNvPr id="32" name="Text 29">
            <a:extLst xmlns:a="http://schemas.openxmlformats.org/drawingml/2006/main">
              <a:ext uri="{FF2B5EF4-FFF2-40B4-BE49-F238E27FC236}">
                <a16:creationId xmlns:a16="http://schemas.microsoft.com/office/drawing/2014/main" id="{64BFE1DE-B246-437E-842B-D639A86E6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4480560"/>
            <a:ext cx="292608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1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$1.20M</a:t>
            </a:r>
          </a:p>
        </p:txBody>
      </p:sp>
      <p:sp>
        <p:nvSpPr>
          <p:cNvPr id="33" name="Text 30">
            <a:extLst xmlns:a="http://schemas.openxmlformats.org/drawingml/2006/main">
              <a:ext uri="{FF2B5EF4-FFF2-40B4-BE49-F238E27FC236}">
                <a16:creationId xmlns:a16="http://schemas.microsoft.com/office/drawing/2014/main" id="{3C0EB326-2E4E-4F9F-861F-052A9A9EA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4764024"/>
            <a:ext cx="365760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Hard construction incl. contingency</a:t>
            </a:r>
          </a:p>
        </p:txBody>
      </p:sp>
      <p:sp>
        <p:nvSpPr>
          <p:cNvPr id="34" name="Text 31">
            <a:extLst xmlns:a="http://schemas.openxmlformats.org/drawingml/2006/main">
              <a:ext uri="{FF2B5EF4-FFF2-40B4-BE49-F238E27FC236}">
                <a16:creationId xmlns:a16="http://schemas.microsoft.com/office/drawing/2014/main" id="{FBC43341-EEC3-4E24-8B07-1D4B403C8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4764024"/>
            <a:ext cx="292608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1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$4.58M</a:t>
            </a:r>
          </a:p>
        </p:txBody>
      </p:sp>
      <p:sp>
        <p:nvSpPr>
          <p:cNvPr id="35" name="Text 32">
            <a:extLst xmlns:a="http://schemas.openxmlformats.org/drawingml/2006/main">
              <a:ext uri="{FF2B5EF4-FFF2-40B4-BE49-F238E27FC236}">
                <a16:creationId xmlns:a16="http://schemas.microsoft.com/office/drawing/2014/main" id="{D4918887-955B-435F-B7AB-6DB77DD48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5047488"/>
            <a:ext cx="365760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Owner direct, FF&amp;E/OSE &amp; systems</a:t>
            </a:r>
          </a:p>
        </p:txBody>
      </p:sp>
      <p:sp>
        <p:nvSpPr>
          <p:cNvPr id="36" name="Text 33">
            <a:extLst xmlns:a="http://schemas.openxmlformats.org/drawingml/2006/main">
              <a:ext uri="{FF2B5EF4-FFF2-40B4-BE49-F238E27FC236}">
                <a16:creationId xmlns:a16="http://schemas.microsoft.com/office/drawing/2014/main" id="{3C2986D8-0E6F-4DAF-94D9-FAE3458E9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5047488"/>
            <a:ext cx="292608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1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$0.70M</a:t>
            </a:r>
          </a:p>
        </p:txBody>
      </p:sp>
      <p:sp>
        <p:nvSpPr>
          <p:cNvPr id="37" name="Text 34">
            <a:extLst xmlns:a="http://schemas.openxmlformats.org/drawingml/2006/main">
              <a:ext uri="{FF2B5EF4-FFF2-40B4-BE49-F238E27FC236}">
                <a16:creationId xmlns:a16="http://schemas.microsoft.com/office/drawing/2014/main" id="{C3F1445F-443D-4E56-B64E-2FE168651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5330952"/>
            <a:ext cx="365760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Initial funds / reserve</a:t>
            </a:r>
          </a:p>
        </p:txBody>
      </p:sp>
      <p:sp>
        <p:nvSpPr>
          <p:cNvPr id="38" name="Text 35">
            <a:extLst xmlns:a="http://schemas.openxmlformats.org/drawingml/2006/main">
              <a:ext uri="{FF2B5EF4-FFF2-40B4-BE49-F238E27FC236}">
                <a16:creationId xmlns:a16="http://schemas.microsoft.com/office/drawing/2014/main" id="{D988AA46-DF7C-4D0D-B9E8-AE89EFE12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5330952"/>
            <a:ext cx="292608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1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$0.15M</a:t>
            </a:r>
          </a:p>
        </p:txBody>
      </p:sp>
      <p:sp>
        <p:nvSpPr>
          <p:cNvPr id="39" name="Text 36">
            <a:extLst xmlns:a="http://schemas.openxmlformats.org/drawingml/2006/main">
              <a:ext uri="{FF2B5EF4-FFF2-40B4-BE49-F238E27FC236}">
                <a16:creationId xmlns:a16="http://schemas.microsoft.com/office/drawing/2014/main" id="{196C2C99-DD7F-4A67-B3C8-1F43A37C3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5614416"/>
            <a:ext cx="365760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Soft costs, permits &amp; opening</a:t>
            </a:r>
          </a:p>
        </p:txBody>
      </p:sp>
      <p:sp>
        <p:nvSpPr>
          <p:cNvPr id="40" name="Text 37">
            <a:extLst xmlns:a="http://schemas.openxmlformats.org/drawingml/2006/main">
              <a:ext uri="{FF2B5EF4-FFF2-40B4-BE49-F238E27FC236}">
                <a16:creationId xmlns:a16="http://schemas.microsoft.com/office/drawing/2014/main" id="{7B275650-0E9C-4489-A75B-4FD176621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5614416"/>
            <a:ext cx="292608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1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$0.55M</a:t>
            </a:r>
          </a:p>
        </p:txBody>
      </p:sp>
      <p:sp>
        <p:nvSpPr>
          <p:cNvPr id="41" name="Shape 38">
            <a:extLst xmlns:a="http://schemas.openxmlformats.org/drawingml/2006/main">
              <a:ext uri="{FF2B5EF4-FFF2-40B4-BE49-F238E27FC236}">
                <a16:creationId xmlns:a16="http://schemas.microsoft.com/office/drawing/2014/main" id="{839B64B6-22A8-4D6D-A42D-46B8D48F8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5080" y="5870448"/>
            <a:ext cx="5193792" cy="338328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F5F3EF"/>
          </a:solidFill>
        </p:spPr>
      </p:sp>
      <p:sp>
        <p:nvSpPr>
          <p:cNvPr id="42" name="Text 39">
            <a:extLst xmlns:a="http://schemas.openxmlformats.org/drawingml/2006/main">
              <a:ext uri="{FF2B5EF4-FFF2-40B4-BE49-F238E27FC236}">
                <a16:creationId xmlns:a16="http://schemas.microsoft.com/office/drawing/2014/main" id="{CC23BA2E-0E7C-486D-BE8F-D65FC924E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5897880"/>
            <a:ext cx="365760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Total direct uses</a:t>
            </a:r>
          </a:p>
        </p:txBody>
      </p:sp>
      <p:sp>
        <p:nvSpPr>
          <p:cNvPr id="43" name="Text 40">
            <a:extLst xmlns:a="http://schemas.openxmlformats.org/drawingml/2006/main">
              <a:ext uri="{FF2B5EF4-FFF2-40B4-BE49-F238E27FC236}">
                <a16:creationId xmlns:a16="http://schemas.microsoft.com/office/drawing/2014/main" id="{B57AFE1D-DF63-4569-AFF3-2C812C3D2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0" y="5897880"/>
            <a:ext cx="2926080" cy="30175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150" b="1">
                <a:solidFill>
                  <a:srgbClr val="C92410"/>
                </a:solidFill>
                <a:latin typeface="Helvetica"/>
                <a:ea typeface="Helvetica"/>
                <a:cs typeface="Helvetica"/>
              </a:rPr>
              <a:t>$7.18M</a:t>
            </a:r>
          </a:p>
        </p:txBody>
      </p:sp>
      <p:sp>
        <p:nvSpPr>
          <p:cNvPr id="44" name="Text 41">
            <a:extLst xmlns:a="http://schemas.openxmlformats.org/drawingml/2006/main">
              <a:ext uri="{FF2B5EF4-FFF2-40B4-BE49-F238E27FC236}">
                <a16:creationId xmlns:a16="http://schemas.microsoft.com/office/drawing/2014/main" id="{966F22E7-B66B-43A6-A59E-4FFDFBD79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07</a:t>
            </a:r>
          </a:p>
        </p:txBody>
      </p:sp>
      <p:sp>
        <p:nvSpPr>
          <p:cNvPr id="45" name="Text 42">
            <a:extLst xmlns:a="http://schemas.openxmlformats.org/drawingml/2006/main">
              <a:ext uri="{FF2B5EF4-FFF2-40B4-BE49-F238E27FC236}">
                <a16:creationId xmlns:a16="http://schemas.microsoft.com/office/drawing/2014/main" id="{19BCBA97-795F-44A0-9161-FA2E7BC29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162374638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3d78e8d1414fe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926053CD-E156-4467-A914-A4CC4C404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UNDERWRITE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57A71557-C408-47BD-AF86-B008D531C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3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What the 100-key model shows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8C874D6D-8821-46A1-BEAE-BA1A71866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109087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13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Current JYI workbook prices a 100-key prototype: 50 Economy Plus rooms at $89, 50 Economy rooms at $59, and a 181.51 GSF/key blended footprint.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7885C864-5E7A-4D20-9AEE-62B504679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5C72CC77-0671-4A38-87B8-FD3D3B08F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200" b="1">
                <a:solidFill>
                  <a:srgbClr val="C92410"/>
                </a:solidFill>
                <a:latin typeface="Helvetica"/>
                <a:ea typeface="Helvetica"/>
                <a:cs typeface="Helvetica"/>
              </a:rPr>
              <a:t>100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2D88A92-4669-46C0-8D56-6BF354814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KEYS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6C1573F9-5827-4AA9-9C55-2B9146BD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50 Economy Plus / 50 Economy</a:t>
            </a:r>
          </a:p>
        </p:txBody>
      </p:sp>
      <p:sp>
        <p:nvSpPr>
          <p:cNvPr id="10" name="Shape 7">
            <a:extLst xmlns:a="http://schemas.openxmlformats.org/drawingml/2006/main">
              <a:ext uri="{FF2B5EF4-FFF2-40B4-BE49-F238E27FC236}">
                <a16:creationId xmlns:a16="http://schemas.microsoft.com/office/drawing/2014/main" id="{105B0F58-4175-419A-ADDE-9F3B2CEEF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2424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212726A6-3534-4AE8-9DFF-38D9954EB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200" b="1">
                <a:solidFill>
                  <a:srgbClr val="C92410"/>
                </a:solidFill>
                <a:latin typeface="Helvetica"/>
                <a:ea typeface="Helvetica"/>
                <a:cs typeface="Helvetica"/>
              </a:rPr>
              <a:t>$7.18M</a:t>
            </a:r>
          </a:p>
        </p:txBody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9DEC6F8-C63B-4985-9491-63FE7F3A3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TOTAL DIRECT USES</a:t>
            </a:r>
          </a:p>
        </p:txBody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0A908E7E-3F6E-4613-9E53-E41F7CEB8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0168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JYI summary total before the project-summary financing gap</a:t>
            </a:r>
          </a:p>
        </p:txBody>
      </p:sp>
      <p:sp>
        <p:nvSpPr>
          <p:cNvPr id="14" name="Shape 11">
            <a:extLst xmlns:a="http://schemas.openxmlformats.org/drawingml/2006/main">
              <a:ext uri="{FF2B5EF4-FFF2-40B4-BE49-F238E27FC236}">
                <a16:creationId xmlns:a16="http://schemas.microsoft.com/office/drawing/2014/main" id="{6272666A-0BF7-4FF5-A073-D4C0BDEB2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4768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72C34369-2D3A-461F-A558-AFE22060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200" b="1">
                <a:solidFill>
                  <a:srgbClr val="C92410"/>
                </a:solidFill>
                <a:latin typeface="Helvetica"/>
                <a:ea typeface="Helvetica"/>
                <a:cs typeface="Helvetica"/>
              </a:rPr>
              <a:t>$5.38M</a:t>
            </a:r>
          </a:p>
        </p:txBody>
      </p:sp>
      <p:sp>
        <p:nvSpPr>
          <p:cNvPr id="16" name="Text 13">
            <a:extLst xmlns:a="http://schemas.openxmlformats.org/drawingml/2006/main">
              <a:ext uri="{FF2B5EF4-FFF2-40B4-BE49-F238E27FC236}">
                <a16:creationId xmlns:a16="http://schemas.microsoft.com/office/drawing/2014/main" id="{9A3BAD6B-F6E1-43CA-BB4C-CD2E84AB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COST EX LAND</a:t>
            </a:r>
          </a:p>
        </p:txBody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FEBF7C47-A2B3-453A-8CFB-F90DEA15D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2512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True debt base before bank-package analysis, excluding land/equity</a:t>
            </a:r>
          </a:p>
        </p:txBody>
      </p:sp>
      <p:sp>
        <p:nvSpPr>
          <p:cNvPr id="18" name="Shape 15">
            <a:extLst xmlns:a="http://schemas.openxmlformats.org/drawingml/2006/main">
              <a:ext uri="{FF2B5EF4-FFF2-40B4-BE49-F238E27FC236}">
                <a16:creationId xmlns:a16="http://schemas.microsoft.com/office/drawing/2014/main" id="{08A034D4-37F1-42E5-B2EA-B8DAAF88C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7112" y="2286000"/>
            <a:ext cx="2615184" cy="1828800"/>
          </a:xfrm>
          <a:prstGeom xmlns:a="http://schemas.openxmlformats.org/drawingml/2006/main" prst="roundRect">
            <a:avLst>
              <a:gd name="adj" fmla="val 55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9" name="Text 16">
            <a:extLst xmlns:a="http://schemas.openxmlformats.org/drawingml/2006/main">
              <a:ext uri="{FF2B5EF4-FFF2-40B4-BE49-F238E27FC236}">
                <a16:creationId xmlns:a16="http://schemas.microsoft.com/office/drawing/2014/main" id="{D33DA686-8083-4527-92FF-35B4CB087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2505456"/>
            <a:ext cx="2194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200" b="1">
                <a:solidFill>
                  <a:srgbClr val="C92410"/>
                </a:solidFill>
                <a:latin typeface="Helvetica"/>
                <a:ea typeface="Helvetica"/>
                <a:cs typeface="Helvetica"/>
              </a:rPr>
              <a:t>$6.04M</a:t>
            </a:r>
          </a:p>
        </p:txBody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004ACE01-5839-4FDC-A1FF-5528B1BB4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200400"/>
            <a:ext cx="2212848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5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BANK PACKAGE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9B427940-9AB0-4C17-B35A-CA122F400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4856" y="3602736"/>
            <a:ext cx="2212848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100"/>
              </a:lnSpc>
              <a:buNone/>
            </a:pPr>
            <a:r>
              <a:rPr sz="9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Loan bank package shown in the JYI model; confirm with lender sizing</a:t>
            </a:r>
          </a:p>
        </p:txBody>
      </p:sp>
      <p:sp>
        <p:nvSpPr>
          <p:cNvPr id="22" name="Shape 19">
            <a:extLst xmlns:a="http://schemas.openxmlformats.org/drawingml/2006/main">
              <a:ext uri="{FF2B5EF4-FFF2-40B4-BE49-F238E27FC236}">
                <a16:creationId xmlns:a16="http://schemas.microsoft.com/office/drawing/2014/main" id="{224CCC9F-9EE8-4DD8-BEDD-D594BD59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407408"/>
            <a:ext cx="10908792" cy="1371600"/>
          </a:xfrm>
          <a:prstGeom xmlns:a="http://schemas.openxmlformats.org/drawingml/2006/main" prst="roundRect">
            <a:avLst>
              <a:gd name="adj" fmla="val 7333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3800E19E-F536-4767-A7D7-173A6DF2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590288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NO STALE RETURN CLAIMS</a:t>
            </a:r>
          </a:p>
        </p:txBody>
      </p:sp>
      <p:sp>
        <p:nvSpPr>
          <p:cNvPr id="24" name="Text 21">
            <a:extLst xmlns:a="http://schemas.openxmlformats.org/drawingml/2006/main">
              <a:ext uri="{FF2B5EF4-FFF2-40B4-BE49-F238E27FC236}">
                <a16:creationId xmlns:a16="http://schemas.microsoft.com/office/drawing/2014/main" id="{3B209CBB-29BE-47F4-A5CE-A8B756535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4882896"/>
            <a:ext cx="10177272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1250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IRR, equity multiple, return on cost and exit value should be re-run after STAR data and Year 1-4 operating assumptions are refreshed. The old 73-key return case has been removed from the deal room.</a:t>
            </a:r>
          </a:p>
        </p:txBody>
      </p:sp>
      <p:sp>
        <p:nvSpPr>
          <p:cNvPr id="25" name="Text 22">
            <a:extLst xmlns:a="http://schemas.openxmlformats.org/drawingml/2006/main">
              <a:ext uri="{FF2B5EF4-FFF2-40B4-BE49-F238E27FC236}">
                <a16:creationId xmlns:a16="http://schemas.microsoft.com/office/drawing/2014/main" id="{6BB0A782-3F8C-4EAC-A190-A01C4AE75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08</a:t>
            </a:r>
          </a:p>
        </p:txBody>
      </p:sp>
      <p:sp>
        <p:nvSpPr>
          <p:cNvPr id="26" name="Text 23">
            <a:extLst xmlns:a="http://schemas.openxmlformats.org/drawingml/2006/main">
              <a:ext uri="{FF2B5EF4-FFF2-40B4-BE49-F238E27FC236}">
                <a16:creationId xmlns:a16="http://schemas.microsoft.com/office/drawing/2014/main" id="{2E25E9B3-FEE0-42E1-B255-39572EB87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154854700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427d27f377400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0080" y="512064"/>
            <a:ext cx="233172" cy="310896"/>
          </a:xfrm>
          <a:prstGeom xmlns:a="http://schemas.openxmlformats.org/drawingml/2006/main" prst="rect">
            <a:avLst/>
          </a:prstGeom>
        </p:spPr>
      </p:pic>
      <p:sp>
        <p:nvSpPr>
          <p:cNvPr id="3" name="Text 0">
            <a:extLst xmlns:a="http://schemas.openxmlformats.org/drawingml/2006/main">
              <a:ext uri="{FF2B5EF4-FFF2-40B4-BE49-F238E27FC236}">
                <a16:creationId xmlns:a16="http://schemas.microsoft.com/office/drawing/2014/main" id="{59035682-E62E-4788-AB53-DA70663AB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48640"/>
            <a:ext cx="8229600" cy="32918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THE COST STACK</a:t>
            </a:r>
          </a:p>
        </p:txBody>
      </p:sp>
      <p:sp>
        <p:nvSpPr>
          <p:cNvPr id="4" name="Text 1">
            <a:extLst xmlns:a="http://schemas.openxmlformats.org/drawingml/2006/main">
              <a:ext uri="{FF2B5EF4-FFF2-40B4-BE49-F238E27FC236}">
                <a16:creationId xmlns:a16="http://schemas.microsoft.com/office/drawing/2014/main" id="{DDCF9C39-826E-4B1F-BEFE-5178A8E25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914400"/>
            <a:ext cx="10908792" cy="8686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3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Current 100-key cost stack</a:t>
            </a:r>
          </a:p>
        </p:txBody>
      </p:sp>
      <p:sp>
        <p:nvSpPr>
          <p:cNvPr id="5" name="Text 2">
            <a:extLst xmlns:a="http://schemas.openxmlformats.org/drawingml/2006/main">
              <a:ext uri="{FF2B5EF4-FFF2-40B4-BE49-F238E27FC236}">
                <a16:creationId xmlns:a16="http://schemas.microsoft.com/office/drawing/2014/main" id="{FC245733-E463-4AD9-80B6-EC60BB716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10908792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13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The JYI workbook lays out the full 100-key prototype: nightly rates, room mix, average footprint, direct project expenditures, land/equity, true debt base, and loan bank package.</a:t>
            </a:r>
          </a:p>
        </p:txBody>
      </p:sp>
      <p:sp>
        <p:nvSpPr>
          <p:cNvPr id="6" name="Shape 3">
            <a:extLst xmlns:a="http://schemas.openxmlformats.org/drawingml/2006/main">
              <a:ext uri="{FF2B5EF4-FFF2-40B4-BE49-F238E27FC236}">
                <a16:creationId xmlns:a16="http://schemas.microsoft.com/office/drawing/2014/main" id="{1734AF80-9A20-4D97-8068-E433F1425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286000"/>
            <a:ext cx="5271516" cy="2286000"/>
          </a:xfrm>
          <a:prstGeom xmlns:a="http://schemas.openxmlformats.org/drawingml/2006/main" prst="roundRect">
            <a:avLst>
              <a:gd name="adj" fmla="val 44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7" name="Text 4">
            <a:extLst xmlns:a="http://schemas.openxmlformats.org/drawingml/2006/main">
              <a:ext uri="{FF2B5EF4-FFF2-40B4-BE49-F238E27FC236}">
                <a16:creationId xmlns:a16="http://schemas.microsoft.com/office/drawing/2014/main" id="{48F9955D-19D8-4A7B-A1B5-88646AF4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87168"/>
            <a:ext cx="4722876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ROOM PROGRAM</a:t>
            </a:r>
          </a:p>
        </p:txBody>
      </p:sp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9E227CE-2A16-4D9A-8114-41128E86D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2928"/>
            <a:ext cx="3442716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50 Economy Plus rooms</a:t>
            </a:r>
          </a:p>
        </p:txBody>
      </p:sp>
      <p:sp>
        <p:nvSpPr>
          <p:cNvPr id="9" name="Text 6">
            <a:extLst xmlns:a="http://schemas.openxmlformats.org/drawingml/2006/main">
              <a:ext uri="{FF2B5EF4-FFF2-40B4-BE49-F238E27FC236}">
                <a16:creationId xmlns:a16="http://schemas.microsoft.com/office/drawing/2014/main" id="{8D9A6E66-A2BF-4FF4-8E1A-7B08C7EF4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796" y="2852928"/>
            <a:ext cx="15544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3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$89/night</a:t>
            </a:r>
          </a:p>
        </p:txBody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81A0EFD-AA5E-4C6F-9145-F11BEEFE1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55264"/>
            <a:ext cx="3442716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50 Economy rooms</a:t>
            </a:r>
          </a:p>
        </p:txBody>
      </p:sp>
      <p:sp>
        <p:nvSpPr>
          <p:cNvPr id="11" name="Text 8">
            <a:extLst xmlns:a="http://schemas.openxmlformats.org/drawingml/2006/main">
              <a:ext uri="{FF2B5EF4-FFF2-40B4-BE49-F238E27FC236}">
                <a16:creationId xmlns:a16="http://schemas.microsoft.com/office/drawing/2014/main" id="{6DFAE121-CBEE-4AFA-A526-E78E491E8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796" y="3255264"/>
            <a:ext cx="15544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30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$59/night</a:t>
            </a:r>
          </a:p>
        </p:txBody>
      </p:sp>
      <p:sp>
        <p:nvSpPr>
          <p:cNvPr id="12" name="Shape 9">
            <a:extLst xmlns:a="http://schemas.openxmlformats.org/drawingml/2006/main">
              <a:ext uri="{FF2B5EF4-FFF2-40B4-BE49-F238E27FC236}">
                <a16:creationId xmlns:a16="http://schemas.microsoft.com/office/drawing/2014/main" id="{89A084EF-C407-4197-B99B-21F0890EE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248" y="3630168"/>
            <a:ext cx="4869180" cy="384048"/>
          </a:xfrm>
          <a:prstGeom xmlns:a="http://schemas.openxmlformats.org/drawingml/2006/main" prst="roundRect">
            <a:avLst>
              <a:gd name="adj" fmla="val 11905"/>
            </a:avLst>
          </a:prstGeom>
          <a:solidFill xmlns:a="http://schemas.openxmlformats.org/drawingml/2006/main">
            <a:srgbClr val="FFFFFF"/>
          </a:solidFill>
        </p:spPr>
      </p:sp>
      <p:sp>
        <p:nvSpPr>
          <p:cNvPr id="13" name="Text 10">
            <a:extLst xmlns:a="http://schemas.openxmlformats.org/drawingml/2006/main">
              <a:ext uri="{FF2B5EF4-FFF2-40B4-BE49-F238E27FC236}">
                <a16:creationId xmlns:a16="http://schemas.microsoft.com/office/drawing/2014/main" id="{69B5D45F-8DC5-4CF5-9B07-BE6F4D4FD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57600"/>
            <a:ext cx="3442716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Average room size</a:t>
            </a:r>
          </a:p>
        </p:txBody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8BD9729-1496-4112-8256-9167CC581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796" y="3657600"/>
            <a:ext cx="155448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300" b="1">
                <a:solidFill>
                  <a:srgbClr val="C92410"/>
                </a:solidFill>
                <a:latin typeface="Helvetica"/>
                <a:ea typeface="Helvetica"/>
                <a:cs typeface="Helvetica"/>
              </a:rPr>
              <a:t>181.51 GSF/key</a:t>
            </a:r>
          </a:p>
        </p:txBody>
      </p:sp>
      <p:sp>
        <p:nvSpPr>
          <p:cNvPr id="15" name="Text 12">
            <a:extLst xmlns:a="http://schemas.openxmlformats.org/drawingml/2006/main">
              <a:ext uri="{FF2B5EF4-FFF2-40B4-BE49-F238E27FC236}">
                <a16:creationId xmlns:a16="http://schemas.microsoft.com/office/drawing/2014/main" id="{F447E786-A0B7-4B6D-A74D-63AB593CA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4722876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00"/>
              </a:lnSpc>
              <a:buNone/>
            </a:pPr>
            <a:r>
              <a:rPr sz="9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Economy Plus rooms are materially larger; 182 SF is the blended average across the 100-key program.</a:t>
            </a:r>
          </a:p>
        </p:txBody>
      </p:sp>
      <p:sp>
        <p:nvSpPr>
          <p:cNvPr id="16" name="Shape 13">
            <a:extLst xmlns:a="http://schemas.openxmlformats.org/drawingml/2006/main">
              <a:ext uri="{FF2B5EF4-FFF2-40B4-BE49-F238E27FC236}">
                <a16:creationId xmlns:a16="http://schemas.microsoft.com/office/drawing/2014/main" id="{27D2A1DF-D67F-4BA9-9C9F-611A1948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7356" y="2286000"/>
            <a:ext cx="5271516" cy="2286000"/>
          </a:xfrm>
          <a:prstGeom xmlns:a="http://schemas.openxmlformats.org/drawingml/2006/main" prst="roundRect">
            <a:avLst>
              <a:gd name="adj" fmla="val 4400"/>
            </a:avLst>
          </a:prstGeom>
          <a:solidFill xmlns:a="http://schemas.openxmlformats.org/drawingml/2006/main">
            <a:srgbClr val="F5F3EF"/>
          </a:solidFill>
          <a:ln xmlns:a="http://schemas.openxmlformats.org/drawingml/2006/main" w="12700">
            <a:solidFill>
              <a:srgbClr val="C8C8C4"/>
            </a:solidFill>
            <a:prstDash val="solid"/>
          </a:ln>
          <a:effectLst xmlns:a="http://schemas.openxmlformats.org/drawingml/2006/main">
            <a:outerShdw blurRad="127000" dist="38100" dir="8100000" algn="bl" rotWithShape="0">
              <a:srgbClr val="0A0E1A">
                <a:alpha val="17000"/>
              </a:srgbClr>
            </a:outerShdw>
          </a:effectLst>
        </p:spPr>
      </p:sp>
      <p:sp>
        <p:nvSpPr>
          <p:cNvPr id="17" name="Text 14">
            <a:extLst xmlns:a="http://schemas.openxmlformats.org/drawingml/2006/main">
              <a:ext uri="{FF2B5EF4-FFF2-40B4-BE49-F238E27FC236}">
                <a16:creationId xmlns:a16="http://schemas.microsoft.com/office/drawing/2014/main" id="{D8F6DB62-6BE8-4E77-9F8D-2998E72C9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1676" y="2487168"/>
            <a:ext cx="4722876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DIRECT PROJECT USES</a:t>
            </a:r>
          </a:p>
        </p:txBody>
      </p:sp>
      <p:sp>
        <p:nvSpPr>
          <p:cNvPr id="18" name="Text 15">
            <a:extLst xmlns:a="http://schemas.openxmlformats.org/drawingml/2006/main">
              <a:ext uri="{FF2B5EF4-FFF2-40B4-BE49-F238E27FC236}">
                <a16:creationId xmlns:a16="http://schemas.microsoft.com/office/drawing/2014/main" id="{0A99B3DF-504D-404C-B405-E9A7284FB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1676" y="2871216"/>
            <a:ext cx="4722876" cy="1645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600"/>
              </a:lnSpc>
              <a:buNone/>
            </a:pPr>
            <a:r>
              <a:rPr sz="1150" b="1">
                <a:solidFill>
                  <a:srgbClr val="0A0E1A"/>
                </a:solidFill>
                <a:latin typeface="Helvetica"/>
                <a:ea typeface="Helvetica"/>
                <a:cs typeface="Helvetica"/>
              </a:rPr>
              <a:t>$7.18M total direct project expenditures; $72.3K/key on the workbook per-key rollup.</a:t>
            </a:r>
          </a:p>
        </p:txBody>
      </p:sp>
      <p:sp>
        <p:nvSpPr>
          <p:cNvPr id="19" name="Shape 16">
            <a:extLst xmlns:a="http://schemas.openxmlformats.org/drawingml/2006/main">
              <a:ext uri="{FF2B5EF4-FFF2-40B4-BE49-F238E27FC236}">
                <a16:creationId xmlns:a16="http://schemas.microsoft.com/office/drawing/2014/main" id="{7E9CC805-F245-48D9-857E-AD87D0059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846320"/>
            <a:ext cx="10908792" cy="1280160"/>
          </a:xfrm>
          <a:prstGeom xmlns:a="http://schemas.openxmlformats.org/drawingml/2006/main" prst="roundRect">
            <a:avLst>
              <a:gd name="adj" fmla="val 7857"/>
            </a:avLst>
          </a:prstGeom>
          <a:solidFill xmlns:a="http://schemas.openxmlformats.org/drawingml/2006/main">
            <a:srgbClr val="0A0E1A"/>
          </a:solidFill>
        </p:spPr>
      </p:sp>
      <p:sp>
        <p:nvSpPr>
          <p:cNvPr id="20" name="Text 17">
            <a:extLst xmlns:a="http://schemas.openxmlformats.org/drawingml/2006/main">
              <a:ext uri="{FF2B5EF4-FFF2-40B4-BE49-F238E27FC236}">
                <a16:creationId xmlns:a16="http://schemas.microsoft.com/office/drawing/2014/main" id="{078CC961-A74C-4E16-8E99-141FAD651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02920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F5311E"/>
                </a:solidFill>
                <a:latin typeface="Helvetica"/>
                <a:ea typeface="Helvetica"/>
                <a:cs typeface="Helvetica"/>
              </a:rPr>
              <a:t>BANK PACKAGE</a:t>
            </a:r>
          </a:p>
        </p:txBody>
      </p:sp>
      <p:sp>
        <p:nvSpPr>
          <p:cNvPr id="21" name="Text 18">
            <a:extLst xmlns:a="http://schemas.openxmlformats.org/drawingml/2006/main">
              <a:ext uri="{FF2B5EF4-FFF2-40B4-BE49-F238E27FC236}">
                <a16:creationId xmlns:a16="http://schemas.microsoft.com/office/drawing/2014/main" id="{DA5DA3F2-C51E-4166-8572-58F991E7A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" y="5321808"/>
            <a:ext cx="10177272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600"/>
              </a:lnSpc>
              <a:buNone/>
            </a:pPr>
            <a:r>
              <a:rPr sz="1200" b="1">
                <a:solidFill>
                  <a:srgbClr val="FFFFFF"/>
                </a:solidFill>
                <a:latin typeface="Helvetica"/>
                <a:ea typeface="Helvetica"/>
                <a:cs typeface="Helvetica"/>
              </a:rPr>
              <a:t>$5.38M true debt base before bank-package analysis; $6.04M loan bank package shown in the JYI model.</a:t>
            </a:r>
          </a:p>
        </p:txBody>
      </p:sp>
      <p:sp>
        <p:nvSpPr>
          <p:cNvPr id="22" name="Text 19">
            <a:extLst xmlns:a="http://schemas.openxmlformats.org/drawingml/2006/main">
              <a:ext uri="{FF2B5EF4-FFF2-40B4-BE49-F238E27FC236}">
                <a16:creationId xmlns:a16="http://schemas.microsoft.com/office/drawing/2014/main" id="{B5FAB229-6767-436B-A83D-6B13FD0B4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1672" y="6291072"/>
            <a:ext cx="64008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100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09</a:t>
            </a:r>
          </a:p>
        </p:txBody>
      </p:sp>
      <p:sp>
        <p:nvSpPr>
          <p:cNvPr id="23" name="Text 20">
            <a:extLst xmlns:a="http://schemas.openxmlformats.org/drawingml/2006/main">
              <a:ext uri="{FF2B5EF4-FFF2-40B4-BE49-F238E27FC236}">
                <a16:creationId xmlns:a16="http://schemas.microsoft.com/office/drawing/2014/main" id="{7A23EE3E-B5F8-4549-9F60-C2D59E004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6291072"/>
            <a:ext cx="6400800" cy="31089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50">
                <a:solidFill>
                  <a:srgbClr val="5A6B80"/>
                </a:solidFill>
                <a:latin typeface="Helvetica"/>
                <a:ea typeface="Helvetica"/>
                <a:cs typeface="Helvetica"/>
              </a:rPr>
              <a:t>SLEEP SPACE  -  INVESTMENT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824109594"/>
      </p:ext>
    </p:extLst>
  </p:cSld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2026-06-08T06:00:47.1180000Z</dcterms:created>
  <dcterms:modified xsi:type="dcterms:W3CDTF">2026-06-08T06:00:47.1180000Z</dcterms:modified>
</coreProperties>
</file>